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1" r:id="rId27"/>
    <p:sldId id="280" r:id="rId28"/>
    <p:sldId id="283" r:id="rId29"/>
    <p:sldId id="288" r:id="rId30"/>
    <p:sldId id="289" r:id="rId31"/>
    <p:sldId id="279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9"/>
  </p:normalViewPr>
  <p:slideViewPr>
    <p:cSldViewPr>
      <p:cViewPr varScale="1">
        <p:scale>
          <a:sx n="105" d="100"/>
          <a:sy n="105" d="100"/>
        </p:scale>
        <p:origin x="16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ptMatriculaBajas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[RptMatriculaBajas (2).xls]Hoja1!TablaDinámica11</c:name>
    <c:fmtId val="10"/>
  </c:pivotSource>
  <c:chart>
    <c:autoTitleDeleted val="1"/>
    <c:pivotFmts>
      <c:pivotFmt>
        <c:idx val="0"/>
        <c:spPr>
          <a:solidFill>
            <a:srgbClr val="009999"/>
          </a:solidFill>
          <a:ln>
            <a:solidFill>
              <a:srgbClr val="009999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009999"/>
          </a:solidFill>
          <a:ln>
            <a:solidFill>
              <a:srgbClr val="009999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009999"/>
          </a:solidFill>
          <a:ln>
            <a:solidFill>
              <a:srgbClr val="009999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rgbClr val="009999"/>
          </a:solidFill>
          <a:ln w="88900">
            <a:solidFill>
              <a:srgbClr val="009999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009999"/>
          </a:solidFill>
          <a:ln w="88900">
            <a:solidFill>
              <a:srgbClr val="009999"/>
            </a:solidFill>
          </a:ln>
          <a:effectLst/>
        </c:spPr>
        <c:marker>
          <c:symbol val="none"/>
        </c:marker>
      </c:pivotFmt>
      <c:pivotFmt>
        <c:idx val="5"/>
        <c:spPr>
          <a:solidFill>
            <a:srgbClr val="009999"/>
          </a:solidFill>
          <a:ln w="88900">
            <a:solidFill>
              <a:srgbClr val="009999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Hoja1!$B$3:$B$4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/>
            </a:solidFill>
            <a:ln w="88900">
              <a:solidFill>
                <a:srgbClr val="009999"/>
              </a:solidFill>
            </a:ln>
            <a:effectLst/>
          </c:spPr>
          <c:invertIfNegative val="0"/>
          <c:cat>
            <c:strRef>
              <c:f>Hoja1!$A$5:$A$10</c:f>
              <c:strCache>
                <c:ptCount val="6"/>
                <c:pt idx="0">
                  <c:v>AUSENTISMO</c:v>
                </c:pt>
                <c:pt idx="1">
                  <c:v>CAMBIO DE CARRERA</c:v>
                </c:pt>
                <c:pt idx="2">
                  <c:v>CAMBIO DE CIUDAD</c:v>
                </c:pt>
                <c:pt idx="3">
                  <c:v>DISTANCIA DE LA UT</c:v>
                </c:pt>
                <c:pt idx="4">
                  <c:v>MOTIVOS PERSONALES</c:v>
                </c:pt>
                <c:pt idx="5">
                  <c:v>REPROBACIÓN</c:v>
                </c:pt>
              </c:strCache>
            </c:strRef>
          </c:cat>
          <c:val>
            <c:numRef>
              <c:f>Hoja1!$B$5:$B$10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15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D-41BD-B49E-D07A87F96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1672543"/>
        <c:axId val="1543243087"/>
      </c:barChart>
      <c:catAx>
        <c:axId val="155167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543243087"/>
        <c:crosses val="autoZero"/>
        <c:auto val="1"/>
        <c:lblAlgn val="ctr"/>
        <c:lblOffset val="100"/>
        <c:noMultiLvlLbl val="0"/>
      </c:catAx>
      <c:valAx>
        <c:axId val="154324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551672543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s-MX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3581" y="1582053"/>
            <a:ext cx="6796836" cy="14735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257" y="658749"/>
            <a:ext cx="6285484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22" y="1328038"/>
            <a:ext cx="8587740" cy="459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581" y="3802382"/>
            <a:ext cx="67968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767070"/>
                </a:solidFill>
                <a:latin typeface="Verdana"/>
                <a:cs typeface="Verdana"/>
              </a:rPr>
              <a:t>SEPTIEMBRE</a:t>
            </a:r>
            <a:r>
              <a:rPr sz="2800" b="1" spc="-110" dirty="0">
                <a:solidFill>
                  <a:srgbClr val="767070"/>
                </a:solidFill>
                <a:latin typeface="Verdana"/>
                <a:cs typeface="Verdana"/>
              </a:rPr>
              <a:t> </a:t>
            </a:r>
            <a:r>
              <a:rPr lang="es-MX" sz="2800" b="1" dirty="0">
                <a:solidFill>
                  <a:srgbClr val="767070"/>
                </a:solidFill>
                <a:latin typeface="Verdana"/>
                <a:cs typeface="Verdana"/>
              </a:rPr>
              <a:t>–</a:t>
            </a:r>
            <a:r>
              <a:rPr sz="2800" b="1" spc="-130" dirty="0">
                <a:solidFill>
                  <a:srgbClr val="767070"/>
                </a:solidFill>
                <a:latin typeface="Verdana"/>
                <a:cs typeface="Verdana"/>
              </a:rPr>
              <a:t> </a:t>
            </a:r>
            <a:r>
              <a:rPr lang="en-US" sz="2800" b="1" dirty="0">
                <a:solidFill>
                  <a:srgbClr val="767070"/>
                </a:solidFill>
                <a:latin typeface="Verdana"/>
                <a:cs typeface="Verdana"/>
              </a:rPr>
              <a:t>DICIEMBRE </a:t>
            </a:r>
            <a:r>
              <a:rPr sz="2800" b="1" spc="-20" dirty="0">
                <a:solidFill>
                  <a:srgbClr val="767070"/>
                </a:solidFill>
                <a:latin typeface="Verdana"/>
                <a:cs typeface="Verdana"/>
              </a:rPr>
              <a:t>2025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9379" y="3183635"/>
            <a:ext cx="3825240" cy="166370"/>
          </a:xfrm>
          <a:custGeom>
            <a:avLst/>
            <a:gdLst/>
            <a:ahLst/>
            <a:cxnLst/>
            <a:rect l="l" t="t" r="r" b="b"/>
            <a:pathLst>
              <a:path w="3825240" h="166370">
                <a:moveTo>
                  <a:pt x="3825240" y="0"/>
                </a:moveTo>
                <a:lnTo>
                  <a:pt x="0" y="0"/>
                </a:lnTo>
                <a:lnTo>
                  <a:pt x="0" y="166115"/>
                </a:lnTo>
                <a:lnTo>
                  <a:pt x="3825240" y="166115"/>
                </a:lnTo>
                <a:lnTo>
                  <a:pt x="3825240" y="0"/>
                </a:lnTo>
                <a:close/>
              </a:path>
            </a:pathLst>
          </a:custGeom>
          <a:solidFill>
            <a:srgbClr val="00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9379" y="3427476"/>
            <a:ext cx="3825240" cy="166370"/>
          </a:xfrm>
          <a:custGeom>
            <a:avLst/>
            <a:gdLst/>
            <a:ahLst/>
            <a:cxnLst/>
            <a:rect l="l" t="t" r="r" b="b"/>
            <a:pathLst>
              <a:path w="3825240" h="166370">
                <a:moveTo>
                  <a:pt x="3825240" y="0"/>
                </a:moveTo>
                <a:lnTo>
                  <a:pt x="0" y="0"/>
                </a:lnTo>
                <a:lnTo>
                  <a:pt x="0" y="166115"/>
                </a:lnTo>
                <a:lnTo>
                  <a:pt x="3825240" y="166115"/>
                </a:lnTo>
                <a:lnTo>
                  <a:pt x="3825240" y="0"/>
                </a:lnTo>
                <a:close/>
              </a:path>
            </a:pathLst>
          </a:custGeom>
          <a:solidFill>
            <a:srgbClr val="009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marR="5080" indent="1157605">
              <a:lnSpc>
                <a:spcPct val="105600"/>
              </a:lnSpc>
              <a:spcBef>
                <a:spcPts val="105"/>
              </a:spcBef>
            </a:pPr>
            <a:r>
              <a:rPr sz="4000" dirty="0">
                <a:solidFill>
                  <a:srgbClr val="585858"/>
                </a:solidFill>
                <a:latin typeface="Verdana"/>
                <a:cs typeface="Verdana"/>
              </a:rPr>
              <a:t>PUNTO</a:t>
            </a:r>
            <a:r>
              <a:rPr sz="4000" spc="-16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Verdana"/>
                <a:cs typeface="Verdana"/>
              </a:rPr>
              <a:t>No.5.2 </a:t>
            </a:r>
            <a:r>
              <a:rPr sz="4000" dirty="0">
                <a:solidFill>
                  <a:srgbClr val="585858"/>
                </a:solidFill>
                <a:latin typeface="Verdana"/>
                <a:cs typeface="Verdana"/>
              </a:rPr>
              <a:t>INFORME</a:t>
            </a:r>
            <a:r>
              <a:rPr sz="4000" spc="-2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Verdana"/>
                <a:cs typeface="Verdana"/>
              </a:rPr>
              <a:t>ACADÉMICO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920" y="762000"/>
            <a:ext cx="586600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PLANTILLA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DEL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PERSONAL</a:t>
            </a:r>
            <a:endParaRPr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HISTÓRICO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98497"/>
              </p:ext>
            </p:extLst>
          </p:nvPr>
        </p:nvGraphicFramePr>
        <p:xfrm>
          <a:off x="1219200" y="1800986"/>
          <a:ext cx="6481443" cy="3716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DIRECTIVO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ADMINISTRATIVO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91440" marR="1911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PROFESORES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TIEMPO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COMPLETO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(PTC)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 marL="91440" marR="1638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PROFESORES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ASIGNATURA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(PA)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55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es-MX" sz="1400" b="1" spc="-25" dirty="0"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marL="91440" marR="604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600" b="1" spc="-7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PLANTILLA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82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91</a:t>
                      </a:r>
                      <a:endParaRPr sz="160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85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lang="es-MX" sz="16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75736"/>
              </p:ext>
            </p:extLst>
          </p:nvPr>
        </p:nvGraphicFramePr>
        <p:xfrm>
          <a:off x="2442336" y="1049527"/>
          <a:ext cx="4064000" cy="237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PERFIL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PROFESORES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ASIGNATURA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LICENCIATURA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lang="es-MX" sz="1800" spc="-25" dirty="0">
                          <a:latin typeface="Arial MT"/>
                          <a:cs typeface="Arial MT"/>
                        </a:rPr>
                        <a:t>7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MAESTRÍA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es-MX"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DOCTORADO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es-MX" sz="1800" b="1" spc="-25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25319" y="3817365"/>
          <a:ext cx="4098290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594360" marR="585470" indent="-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PERFIL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DOCENTE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PROFESORES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TIEMPO COMPLETO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LICENCIATURA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MAESTRÍA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DOCTORADO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81878"/>
              </p:ext>
            </p:extLst>
          </p:nvPr>
        </p:nvGraphicFramePr>
        <p:xfrm>
          <a:off x="731507" y="3738879"/>
          <a:ext cx="7669528" cy="2453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894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MATRICULA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2.62%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marR="248920" indent="762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16.99%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06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sz="14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60.63</a:t>
                      </a:r>
                      <a:r>
                        <a:rPr sz="1400" b="1" spc="3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 marR="123825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45.69%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ALUMNO/DOCENTE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r>
                        <a:rPr sz="1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14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$71,550.97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$ 70,393.00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65976"/>
              </p:ext>
            </p:extLst>
          </p:nvPr>
        </p:nvGraphicFramePr>
        <p:xfrm>
          <a:off x="731507" y="1446400"/>
          <a:ext cx="7667625" cy="206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MATRÍCULA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SEPTIEMBRE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DICIEMBRE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s-MX"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03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DESERCIÓN:</a:t>
                      </a:r>
                      <a:endParaRPr lang="es-MX" sz="1400" b="1" spc="-10" dirty="0">
                        <a:latin typeface="Arial"/>
                        <a:cs typeface="Arial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47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44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04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EFICIENCIA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TERMINAL:</a:t>
                      </a:r>
                      <a:endParaRPr lang="es-MX" sz="1400" b="1" spc="-10" dirty="0">
                        <a:latin typeface="Arial"/>
                        <a:cs typeface="Arial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47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45.69%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ALUMNO /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DOCENTE: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5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COSTO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ALUMNO: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$ 70,393.00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319" y="740557"/>
            <a:ext cx="8382000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8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TÉCNICO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SUPERIOR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UNIVERSITARIO</a:t>
            </a:r>
            <a:endParaRPr dirty="0">
              <a:latin typeface="Arial"/>
              <a:cs typeface="Arial"/>
            </a:endParaRPr>
          </a:p>
          <a:p>
            <a:pPr marR="46355" algn="ctr">
              <a:lnSpc>
                <a:spcPts val="2140"/>
              </a:lnSpc>
            </a:pP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HISTÓRICO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22873"/>
              </p:ext>
            </p:extLst>
          </p:nvPr>
        </p:nvGraphicFramePr>
        <p:xfrm>
          <a:off x="1087374" y="3886200"/>
          <a:ext cx="6946262" cy="191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MATRÍCULA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51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64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</a:t>
                      </a:r>
                      <a:r>
                        <a:rPr lang="es-MX" sz="1400" b="1" spc="-25" dirty="0"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DESERCIÓN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5.22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5.22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r>
                        <a:rPr lang="es-MX" sz="1400" b="1" spc="-50" dirty="0">
                          <a:latin typeface="Arial"/>
                          <a:cs typeface="Arial"/>
                        </a:rPr>
                        <a:t>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1%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EFICIENCIA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TERMINAL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90.85%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ALUMNO/DOCENTE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2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COSTO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ALUMNO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$49,927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$57,304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$70,504.24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$72,348.50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906597"/>
            <a:ext cx="57912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LICENCIATURA/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INGENIERÍA</a:t>
            </a:r>
            <a:endParaRPr dirty="0">
              <a:latin typeface="Arial"/>
              <a:cs typeface="Arial"/>
            </a:endParaRPr>
          </a:p>
          <a:p>
            <a:pPr marL="8890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HISTÓRICO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01160"/>
              </p:ext>
            </p:extLst>
          </p:nvPr>
        </p:nvGraphicFramePr>
        <p:xfrm>
          <a:off x="1087371" y="1889902"/>
          <a:ext cx="6946265" cy="1595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MATRÍCULA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SEPTIEMBRE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DICIEMBRE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s-MX"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DESERCIÓN: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73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EFECIENCIA</a:t>
                      </a:r>
                      <a:r>
                        <a:rPr sz="14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TERMINAL: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73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90.85%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 /</a:t>
                      </a:r>
                      <a:r>
                        <a:rPr sz="14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DOCENTE: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r>
                        <a:rPr sz="1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4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ALUMNOS: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$72,348.50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9171"/>
              </p:ext>
            </p:extLst>
          </p:nvPr>
        </p:nvGraphicFramePr>
        <p:xfrm>
          <a:off x="474192" y="1802383"/>
          <a:ext cx="8355961" cy="3962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7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NIVEL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TÉCNICO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SUPERIOR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UNIVERSITARIO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GENERACIÓN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4180" marR="417830" indent="11874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ALUMNOS EGRESADOS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26695" indent="116839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EFICIENCIA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TERMINAL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(%)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1125" indent="2438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s-MX" sz="1400" b="1" spc="-10" dirty="0">
                          <a:latin typeface="Arial"/>
                          <a:cs typeface="Arial"/>
                        </a:rPr>
                        <a:t>títulos entregados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54305" indent="-12700">
                        <a:lnSpc>
                          <a:spcPts val="1639"/>
                        </a:lnSpc>
                        <a:spcBef>
                          <a:spcPts val="965"/>
                        </a:spcBef>
                      </a:pPr>
                      <a:r>
                        <a:rPr lang="es-ES" sz="14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1" spc="-10" dirty="0">
                          <a:latin typeface="Arial"/>
                          <a:cs typeface="Arial"/>
                        </a:rPr>
                        <a:t>TRAMITES </a:t>
                      </a:r>
                      <a:r>
                        <a:rPr lang="es-ES" sz="1400" b="1" dirty="0">
                          <a:latin typeface="Arial"/>
                          <a:cs typeface="Arial"/>
                        </a:rPr>
                        <a:t>ANTE</a:t>
                      </a:r>
                      <a:r>
                        <a:rPr lang="es-ES"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es-ES"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1" spc="-25" dirty="0">
                          <a:latin typeface="Arial"/>
                          <a:cs typeface="Arial"/>
                        </a:rPr>
                        <a:t>SEC</a:t>
                      </a:r>
                      <a:endParaRPr lang="es-ES" sz="14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2019-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49.5%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2020-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64.0%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2021-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60.6%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2022-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57.44%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2023-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lang="es-MX"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0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  <a:p>
                      <a:pPr marL="113030" marR="104775" indent="635" algn="ctr">
                        <a:lnSpc>
                          <a:spcPct val="98900"/>
                        </a:lnSpc>
                        <a:spcBef>
                          <a:spcPts val="34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58749"/>
            <a:ext cx="8669807" cy="1135695"/>
          </a:xfrm>
          <a:prstGeom prst="rect">
            <a:avLst/>
          </a:prstGeom>
        </p:spPr>
        <p:txBody>
          <a:bodyPr vert="horz" wrap="square" lIns="0" tIns="332231" rIns="0" bIns="0" rtlCol="0">
            <a:spAutoFit/>
          </a:bodyPr>
          <a:lstStyle/>
          <a:p>
            <a:pPr marL="268288" marR="5080" algn="ctr">
              <a:lnSpc>
                <a:spcPct val="100000"/>
              </a:lnSpc>
              <a:spcBef>
                <a:spcPts val="105"/>
              </a:spcBef>
              <a:tabLst>
                <a:tab pos="1165225" algn="l"/>
              </a:tabLst>
            </a:pPr>
            <a:r>
              <a:rPr dirty="0">
                <a:latin typeface="Arial"/>
                <a:cs typeface="Arial"/>
              </a:rPr>
              <a:t>EGRESADOS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Y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EFICIENCIA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TERMINAL </a:t>
            </a: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HISTÓRICO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40295"/>
              </p:ext>
            </p:extLst>
          </p:nvPr>
        </p:nvGraphicFramePr>
        <p:xfrm>
          <a:off x="614895" y="1959482"/>
          <a:ext cx="7901939" cy="377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0">
                <a:tc gridSpan="5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NIVEL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INGENIERÍA/LICENCIATURA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GENERACIÓN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240665" indent="1187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ALUMNOS EGRESADOS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73990" indent="116839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EFICIENCIA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TERMINAL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(%)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5250" indent="1187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TITULADOS ENTREGADOS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290" marR="137160" indent="-152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TRÁMITES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ANTE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SEC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2020-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2021-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77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45 CÉDULAS PENDIENTES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2022-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2023-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62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2024-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835" marR="149225" indent="-4445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es-MX" sz="1400" b="1" dirty="0">
                        <a:latin typeface="Arial"/>
                        <a:cs typeface="Arial"/>
                      </a:endParaRPr>
                    </a:p>
                    <a:p>
                      <a:pPr marL="203835" marR="149225" indent="-444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dirty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658749"/>
            <a:ext cx="8686799" cy="1135695"/>
          </a:xfrm>
          <a:prstGeom prst="rect">
            <a:avLst/>
          </a:prstGeom>
        </p:spPr>
        <p:txBody>
          <a:bodyPr vert="horz" wrap="square" lIns="0" tIns="332231" rIns="0" bIns="0" rtlCol="0">
            <a:spAutoFit/>
          </a:bodyPr>
          <a:lstStyle/>
          <a:p>
            <a:pPr marL="889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EGRESADOS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Y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EFICIENCIA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TERMINAL </a:t>
            </a: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HISTÓRICO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530422"/>
            <a:ext cx="55626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RELACIÓN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BECA/ALUMNO</a:t>
            </a:r>
            <a:endParaRPr dirty="0">
              <a:latin typeface="Arial"/>
              <a:cs typeface="Arial"/>
            </a:endParaRPr>
          </a:p>
          <a:p>
            <a:pPr marL="19685" algn="ctr">
              <a:lnSpc>
                <a:spcPct val="100000"/>
              </a:lnSpc>
              <a:spcBef>
                <a:spcPts val="5"/>
              </a:spcBef>
            </a:pPr>
            <a:r>
              <a:rPr lang="es-MX" sz="1800" dirty="0">
                <a:latin typeface="Arial"/>
                <a:cs typeface="Arial"/>
              </a:rPr>
              <a:t>SEPTIEMBRE</a:t>
            </a:r>
            <a:r>
              <a:rPr sz="1800" dirty="0">
                <a:latin typeface="Arial"/>
                <a:cs typeface="Arial"/>
              </a:rPr>
              <a:t> –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lang="es-MX" sz="1800" dirty="0">
                <a:latin typeface="Arial"/>
                <a:cs typeface="Arial"/>
              </a:rPr>
              <a:t>DICIEMBRE 2025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48049"/>
              </p:ext>
            </p:extLst>
          </p:nvPr>
        </p:nvGraphicFramePr>
        <p:xfrm>
          <a:off x="322582" y="1295400"/>
          <a:ext cx="8498836" cy="5201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INT/EXT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26364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BECADOS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68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139700" lvl="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5575" marB="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3855" marR="330200" indent="-26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UNITARIO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</a:t>
                      </a:r>
                      <a:r>
                        <a:rPr sz="1200" spc="-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ALIMENTICIA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FINANZAS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</a:t>
                      </a:r>
                      <a:r>
                        <a:rPr sz="12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RECTORÍA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$14,250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$9,750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24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</a:t>
                      </a:r>
                      <a:r>
                        <a:rPr sz="12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ING/LIC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</a:t>
                      </a:r>
                      <a:r>
                        <a:rPr sz="12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MX"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TUTEG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24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</a:t>
                      </a:r>
                      <a:r>
                        <a:rPr sz="12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ING/LIC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EXCELENCIA</a:t>
                      </a:r>
                      <a:r>
                        <a:rPr sz="12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ACADÉMICA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$17,550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$8,550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24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</a:t>
                      </a:r>
                      <a:r>
                        <a:rPr sz="12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2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ING/LIC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ECONÓMICA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s-MX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s-MX"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24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$450</a:t>
                      </a:r>
                    </a:p>
                    <a:p>
                      <a:pPr marL="3124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 DIDÁCTICO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EXTERNAS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9725" marR="135255" indent="-200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</a:t>
                      </a: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2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EDUCATIVO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2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  <a:r>
                        <a:rPr sz="12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SONORA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$392,500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35915" indent="11683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</a:t>
                      </a:r>
                      <a:r>
                        <a:rPr lang="es-MX"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7,500 Y 10,000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ESPOSOS</a:t>
                      </a:r>
                      <a:r>
                        <a:rPr sz="12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RODRÍGUEZ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36,750 x 4 meses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$147,000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mensual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</a:t>
                      </a:r>
                      <a:r>
                        <a:rPr sz="12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</a:t>
                      </a:r>
                      <a:r>
                        <a:rPr sz="12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TAIWÁN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</a:t>
                      </a:r>
                      <a:r>
                        <a:rPr sz="12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s-MX" sz="12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12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es-MX" sz="12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sz="12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r>
                        <a:rPr lang="es-MX" sz="12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12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787653"/>
            <a:ext cx="8839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2225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ESTRATEGIAS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LLEVADAS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CABO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PARA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MEJORA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ACADÉMICA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3853" y="1769110"/>
            <a:ext cx="7067550" cy="755015"/>
            <a:chOff x="863853" y="1769110"/>
            <a:chExt cx="7067550" cy="755015"/>
          </a:xfrm>
        </p:grpSpPr>
        <p:sp>
          <p:nvSpPr>
            <p:cNvPr id="4" name="object 4"/>
            <p:cNvSpPr/>
            <p:nvPr/>
          </p:nvSpPr>
          <p:spPr>
            <a:xfrm>
              <a:off x="870203" y="2013204"/>
              <a:ext cx="7054850" cy="504825"/>
            </a:xfrm>
            <a:custGeom>
              <a:avLst/>
              <a:gdLst/>
              <a:ahLst/>
              <a:cxnLst/>
              <a:rect l="l" t="t" r="r" b="b"/>
              <a:pathLst>
                <a:path w="7054850" h="504825">
                  <a:moveTo>
                    <a:pt x="0" y="504444"/>
                  </a:moveTo>
                  <a:lnTo>
                    <a:pt x="7054596" y="5044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8531" y="1775460"/>
              <a:ext cx="4939665" cy="589915"/>
            </a:xfrm>
            <a:custGeom>
              <a:avLst/>
              <a:gdLst/>
              <a:ahLst/>
              <a:cxnLst/>
              <a:rect l="l" t="t" r="r" b="b"/>
              <a:pathLst>
                <a:path w="4939665" h="589914">
                  <a:moveTo>
                    <a:pt x="4840985" y="0"/>
                  </a:moveTo>
                  <a:lnTo>
                    <a:pt x="98298" y="0"/>
                  </a:lnTo>
                  <a:lnTo>
                    <a:pt x="60034" y="7733"/>
                  </a:lnTo>
                  <a:lnTo>
                    <a:pt x="28789" y="28813"/>
                  </a:lnTo>
                  <a:lnTo>
                    <a:pt x="7724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24" y="529726"/>
                  </a:lnTo>
                  <a:lnTo>
                    <a:pt x="28789" y="560974"/>
                  </a:lnTo>
                  <a:lnTo>
                    <a:pt x="60034" y="582054"/>
                  </a:lnTo>
                  <a:lnTo>
                    <a:pt x="98298" y="589788"/>
                  </a:lnTo>
                  <a:lnTo>
                    <a:pt x="4840985" y="589788"/>
                  </a:lnTo>
                  <a:lnTo>
                    <a:pt x="4879222" y="582054"/>
                  </a:lnTo>
                  <a:lnTo>
                    <a:pt x="4910470" y="560974"/>
                  </a:lnTo>
                  <a:lnTo>
                    <a:pt x="4931550" y="529726"/>
                  </a:lnTo>
                  <a:lnTo>
                    <a:pt x="4939283" y="491489"/>
                  </a:lnTo>
                  <a:lnTo>
                    <a:pt x="4939283" y="98298"/>
                  </a:lnTo>
                  <a:lnTo>
                    <a:pt x="4931550" y="60061"/>
                  </a:lnTo>
                  <a:lnTo>
                    <a:pt x="4910470" y="28813"/>
                  </a:lnTo>
                  <a:lnTo>
                    <a:pt x="4879222" y="7733"/>
                  </a:lnTo>
                  <a:lnTo>
                    <a:pt x="484098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8531" y="1775460"/>
              <a:ext cx="4939665" cy="589915"/>
            </a:xfrm>
            <a:custGeom>
              <a:avLst/>
              <a:gdLst/>
              <a:ahLst/>
              <a:cxnLst/>
              <a:rect l="l" t="t" r="r" b="b"/>
              <a:pathLst>
                <a:path w="4939665" h="589914">
                  <a:moveTo>
                    <a:pt x="0" y="98298"/>
                  </a:moveTo>
                  <a:lnTo>
                    <a:pt x="7724" y="60061"/>
                  </a:lnTo>
                  <a:lnTo>
                    <a:pt x="28789" y="28813"/>
                  </a:lnTo>
                  <a:lnTo>
                    <a:pt x="60034" y="7733"/>
                  </a:lnTo>
                  <a:lnTo>
                    <a:pt x="98298" y="0"/>
                  </a:lnTo>
                  <a:lnTo>
                    <a:pt x="4840985" y="0"/>
                  </a:lnTo>
                  <a:lnTo>
                    <a:pt x="4879222" y="7733"/>
                  </a:lnTo>
                  <a:lnTo>
                    <a:pt x="4910470" y="28813"/>
                  </a:lnTo>
                  <a:lnTo>
                    <a:pt x="4931550" y="60061"/>
                  </a:lnTo>
                  <a:lnTo>
                    <a:pt x="4939283" y="98298"/>
                  </a:lnTo>
                  <a:lnTo>
                    <a:pt x="4939283" y="491489"/>
                  </a:lnTo>
                  <a:lnTo>
                    <a:pt x="4931550" y="529726"/>
                  </a:lnTo>
                  <a:lnTo>
                    <a:pt x="4910470" y="560974"/>
                  </a:lnTo>
                  <a:lnTo>
                    <a:pt x="4879222" y="582054"/>
                  </a:lnTo>
                  <a:lnTo>
                    <a:pt x="4840985" y="589788"/>
                  </a:lnTo>
                  <a:lnTo>
                    <a:pt x="98298" y="589788"/>
                  </a:lnTo>
                  <a:lnTo>
                    <a:pt x="60034" y="582054"/>
                  </a:lnTo>
                  <a:lnTo>
                    <a:pt x="28789" y="560974"/>
                  </a:lnTo>
                  <a:lnTo>
                    <a:pt x="7724" y="529726"/>
                  </a:lnTo>
                  <a:lnTo>
                    <a:pt x="0" y="491489"/>
                  </a:lnTo>
                  <a:lnTo>
                    <a:pt x="0" y="9829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12239" y="1881377"/>
            <a:ext cx="1322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TUTORÍAS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2182" y="2640838"/>
            <a:ext cx="6710680" cy="985519"/>
            <a:chOff x="1202182" y="2640838"/>
            <a:chExt cx="6710680" cy="985519"/>
          </a:xfrm>
        </p:grpSpPr>
        <p:sp>
          <p:nvSpPr>
            <p:cNvPr id="9" name="object 9"/>
            <p:cNvSpPr/>
            <p:nvPr/>
          </p:nvSpPr>
          <p:spPr>
            <a:xfrm>
              <a:off x="1208532" y="2647188"/>
              <a:ext cx="6697980" cy="972819"/>
            </a:xfrm>
            <a:custGeom>
              <a:avLst/>
              <a:gdLst/>
              <a:ahLst/>
              <a:cxnLst/>
              <a:rect l="l" t="t" r="r" b="b"/>
              <a:pathLst>
                <a:path w="6697980" h="972820">
                  <a:moveTo>
                    <a:pt x="6535928" y="0"/>
                  </a:moveTo>
                  <a:lnTo>
                    <a:pt x="162052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2" y="972312"/>
                  </a:lnTo>
                  <a:lnTo>
                    <a:pt x="6535928" y="972312"/>
                  </a:lnTo>
                  <a:lnTo>
                    <a:pt x="6579020" y="966525"/>
                  </a:lnTo>
                  <a:lnTo>
                    <a:pt x="6617734" y="950195"/>
                  </a:lnTo>
                  <a:lnTo>
                    <a:pt x="6650529" y="924861"/>
                  </a:lnTo>
                  <a:lnTo>
                    <a:pt x="6675863" y="892066"/>
                  </a:lnTo>
                  <a:lnTo>
                    <a:pt x="6692193" y="853352"/>
                  </a:lnTo>
                  <a:lnTo>
                    <a:pt x="6697980" y="810260"/>
                  </a:lnTo>
                  <a:lnTo>
                    <a:pt x="6697980" y="162051"/>
                  </a:lnTo>
                  <a:lnTo>
                    <a:pt x="6692193" y="118959"/>
                  </a:lnTo>
                  <a:lnTo>
                    <a:pt x="6675863" y="80245"/>
                  </a:lnTo>
                  <a:lnTo>
                    <a:pt x="6650529" y="47450"/>
                  </a:lnTo>
                  <a:lnTo>
                    <a:pt x="6617734" y="22116"/>
                  </a:lnTo>
                  <a:lnTo>
                    <a:pt x="6579020" y="5786"/>
                  </a:lnTo>
                  <a:lnTo>
                    <a:pt x="6535928" y="0"/>
                  </a:lnTo>
                  <a:close/>
                </a:path>
              </a:pathLst>
            </a:custGeom>
            <a:solidFill>
              <a:srgbClr val="AC7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32" y="2647188"/>
              <a:ext cx="6697980" cy="972819"/>
            </a:xfrm>
            <a:custGeom>
              <a:avLst/>
              <a:gdLst/>
              <a:ahLst/>
              <a:cxnLst/>
              <a:rect l="l" t="t" r="r" b="b"/>
              <a:pathLst>
                <a:path w="6697980" h="972820">
                  <a:moveTo>
                    <a:pt x="0" y="162051"/>
                  </a:moveTo>
                  <a:lnTo>
                    <a:pt x="5786" y="118959"/>
                  </a:lnTo>
                  <a:lnTo>
                    <a:pt x="22116" y="80245"/>
                  </a:lnTo>
                  <a:lnTo>
                    <a:pt x="47450" y="47450"/>
                  </a:lnTo>
                  <a:lnTo>
                    <a:pt x="80245" y="22116"/>
                  </a:lnTo>
                  <a:lnTo>
                    <a:pt x="118959" y="5786"/>
                  </a:lnTo>
                  <a:lnTo>
                    <a:pt x="162052" y="0"/>
                  </a:lnTo>
                  <a:lnTo>
                    <a:pt x="6535928" y="0"/>
                  </a:lnTo>
                  <a:lnTo>
                    <a:pt x="6579020" y="5786"/>
                  </a:lnTo>
                  <a:lnTo>
                    <a:pt x="6617734" y="22116"/>
                  </a:lnTo>
                  <a:lnTo>
                    <a:pt x="6650529" y="47450"/>
                  </a:lnTo>
                  <a:lnTo>
                    <a:pt x="6675863" y="80245"/>
                  </a:lnTo>
                  <a:lnTo>
                    <a:pt x="6692193" y="118959"/>
                  </a:lnTo>
                  <a:lnTo>
                    <a:pt x="6697980" y="162051"/>
                  </a:lnTo>
                  <a:lnTo>
                    <a:pt x="6697980" y="810260"/>
                  </a:lnTo>
                  <a:lnTo>
                    <a:pt x="6692193" y="853352"/>
                  </a:lnTo>
                  <a:lnTo>
                    <a:pt x="6675863" y="892066"/>
                  </a:lnTo>
                  <a:lnTo>
                    <a:pt x="6650529" y="924861"/>
                  </a:lnTo>
                  <a:lnTo>
                    <a:pt x="6617734" y="950195"/>
                  </a:lnTo>
                  <a:lnTo>
                    <a:pt x="6579020" y="966525"/>
                  </a:lnTo>
                  <a:lnTo>
                    <a:pt x="6535928" y="972312"/>
                  </a:lnTo>
                  <a:lnTo>
                    <a:pt x="162052" y="972312"/>
                  </a:lnTo>
                  <a:lnTo>
                    <a:pt x="118959" y="966525"/>
                  </a:lnTo>
                  <a:lnTo>
                    <a:pt x="80245" y="950195"/>
                  </a:lnTo>
                  <a:lnTo>
                    <a:pt x="47450" y="924861"/>
                  </a:lnTo>
                  <a:lnTo>
                    <a:pt x="22116" y="892066"/>
                  </a:lnTo>
                  <a:lnTo>
                    <a:pt x="5786" y="853352"/>
                  </a:lnTo>
                  <a:lnTo>
                    <a:pt x="0" y="810260"/>
                  </a:lnTo>
                  <a:lnTo>
                    <a:pt x="0" y="1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52795" y="2759797"/>
          <a:ext cx="7045960" cy="993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AC77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1058545">
                        <a:lnSpc>
                          <a:spcPts val="187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ASESORÍAS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ACADEMIA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CIENCIAS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BÁSICAS,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ALUMNOS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BAJO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AC77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770D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C770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182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RENDIMIENTO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ACADÉMICO.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C770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770D"/>
                      </a:solidFill>
                      <a:prstDash val="solid"/>
                    </a:lnL>
                    <a:lnR w="38100">
                      <a:solidFill>
                        <a:srgbClr val="AC770D"/>
                      </a:solidFill>
                      <a:prstDash val="solid"/>
                    </a:lnR>
                    <a:lnB w="12700">
                      <a:solidFill>
                        <a:srgbClr val="AC77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863853" y="3888994"/>
            <a:ext cx="7067550" cy="933450"/>
            <a:chOff x="863853" y="3888994"/>
            <a:chExt cx="7067550" cy="933450"/>
          </a:xfrm>
        </p:grpSpPr>
        <p:sp>
          <p:nvSpPr>
            <p:cNvPr id="13" name="object 13"/>
            <p:cNvSpPr/>
            <p:nvPr/>
          </p:nvSpPr>
          <p:spPr>
            <a:xfrm>
              <a:off x="870203" y="4311395"/>
              <a:ext cx="7054850" cy="504825"/>
            </a:xfrm>
            <a:custGeom>
              <a:avLst/>
              <a:gdLst/>
              <a:ahLst/>
              <a:cxnLst/>
              <a:rect l="l" t="t" r="r" b="b"/>
              <a:pathLst>
                <a:path w="7054850" h="504825">
                  <a:moveTo>
                    <a:pt x="0" y="504443"/>
                  </a:moveTo>
                  <a:lnTo>
                    <a:pt x="7054596" y="504443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ln w="12700">
              <a:solidFill>
                <a:srgbClr val="AE5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8531" y="3895344"/>
              <a:ext cx="6547484" cy="739140"/>
            </a:xfrm>
            <a:custGeom>
              <a:avLst/>
              <a:gdLst/>
              <a:ahLst/>
              <a:cxnLst/>
              <a:rect l="l" t="t" r="r" b="b"/>
              <a:pathLst>
                <a:path w="6547484" h="739139">
                  <a:moveTo>
                    <a:pt x="6423914" y="0"/>
                  </a:moveTo>
                  <a:lnTo>
                    <a:pt x="123190" y="0"/>
                  </a:lnTo>
                  <a:lnTo>
                    <a:pt x="75239" y="9675"/>
                  </a:lnTo>
                  <a:lnTo>
                    <a:pt x="36082" y="36067"/>
                  </a:lnTo>
                  <a:lnTo>
                    <a:pt x="9681" y="75223"/>
                  </a:lnTo>
                  <a:lnTo>
                    <a:pt x="0" y="123189"/>
                  </a:lnTo>
                  <a:lnTo>
                    <a:pt x="0" y="615949"/>
                  </a:lnTo>
                  <a:lnTo>
                    <a:pt x="9681" y="663916"/>
                  </a:lnTo>
                  <a:lnTo>
                    <a:pt x="36082" y="703071"/>
                  </a:lnTo>
                  <a:lnTo>
                    <a:pt x="75239" y="729464"/>
                  </a:lnTo>
                  <a:lnTo>
                    <a:pt x="123190" y="739139"/>
                  </a:lnTo>
                  <a:lnTo>
                    <a:pt x="6423914" y="739139"/>
                  </a:lnTo>
                  <a:lnTo>
                    <a:pt x="6471880" y="729464"/>
                  </a:lnTo>
                  <a:lnTo>
                    <a:pt x="6511035" y="703071"/>
                  </a:lnTo>
                  <a:lnTo>
                    <a:pt x="6537428" y="663916"/>
                  </a:lnTo>
                  <a:lnTo>
                    <a:pt x="6547104" y="615949"/>
                  </a:lnTo>
                  <a:lnTo>
                    <a:pt x="6547104" y="123189"/>
                  </a:lnTo>
                  <a:lnTo>
                    <a:pt x="6537428" y="75223"/>
                  </a:lnTo>
                  <a:lnTo>
                    <a:pt x="6511036" y="36067"/>
                  </a:lnTo>
                  <a:lnTo>
                    <a:pt x="6471880" y="9675"/>
                  </a:lnTo>
                  <a:lnTo>
                    <a:pt x="6423914" y="0"/>
                  </a:lnTo>
                  <a:close/>
                </a:path>
              </a:pathLst>
            </a:custGeom>
            <a:solidFill>
              <a:srgbClr val="AE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8531" y="3895344"/>
              <a:ext cx="6547484" cy="739140"/>
            </a:xfrm>
            <a:custGeom>
              <a:avLst/>
              <a:gdLst/>
              <a:ahLst/>
              <a:cxnLst/>
              <a:rect l="l" t="t" r="r" b="b"/>
              <a:pathLst>
                <a:path w="6547484" h="739139">
                  <a:moveTo>
                    <a:pt x="0" y="123189"/>
                  </a:moveTo>
                  <a:lnTo>
                    <a:pt x="9681" y="75223"/>
                  </a:lnTo>
                  <a:lnTo>
                    <a:pt x="36082" y="36067"/>
                  </a:lnTo>
                  <a:lnTo>
                    <a:pt x="75239" y="9675"/>
                  </a:lnTo>
                  <a:lnTo>
                    <a:pt x="123190" y="0"/>
                  </a:lnTo>
                  <a:lnTo>
                    <a:pt x="6423914" y="0"/>
                  </a:lnTo>
                  <a:lnTo>
                    <a:pt x="6471880" y="9675"/>
                  </a:lnTo>
                  <a:lnTo>
                    <a:pt x="6511036" y="36067"/>
                  </a:lnTo>
                  <a:lnTo>
                    <a:pt x="6537428" y="75223"/>
                  </a:lnTo>
                  <a:lnTo>
                    <a:pt x="6547104" y="123189"/>
                  </a:lnTo>
                  <a:lnTo>
                    <a:pt x="6547104" y="615949"/>
                  </a:lnTo>
                  <a:lnTo>
                    <a:pt x="6537428" y="663916"/>
                  </a:lnTo>
                  <a:lnTo>
                    <a:pt x="6511035" y="703071"/>
                  </a:lnTo>
                  <a:lnTo>
                    <a:pt x="6471880" y="729464"/>
                  </a:lnTo>
                  <a:lnTo>
                    <a:pt x="6423914" y="739139"/>
                  </a:lnTo>
                  <a:lnTo>
                    <a:pt x="123190" y="739139"/>
                  </a:lnTo>
                  <a:lnTo>
                    <a:pt x="75239" y="729464"/>
                  </a:lnTo>
                  <a:lnTo>
                    <a:pt x="36082" y="703071"/>
                  </a:lnTo>
                  <a:lnTo>
                    <a:pt x="9681" y="663916"/>
                  </a:lnTo>
                  <a:lnTo>
                    <a:pt x="0" y="615949"/>
                  </a:lnTo>
                  <a:lnTo>
                    <a:pt x="0" y="1231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63853" y="4943602"/>
            <a:ext cx="7067550" cy="785495"/>
            <a:chOff x="863853" y="4943602"/>
            <a:chExt cx="7067550" cy="785495"/>
          </a:xfrm>
        </p:grpSpPr>
        <p:sp>
          <p:nvSpPr>
            <p:cNvPr id="17" name="object 17"/>
            <p:cNvSpPr/>
            <p:nvPr/>
          </p:nvSpPr>
          <p:spPr>
            <a:xfrm>
              <a:off x="870203" y="5218176"/>
              <a:ext cx="7054850" cy="504825"/>
            </a:xfrm>
            <a:custGeom>
              <a:avLst/>
              <a:gdLst/>
              <a:ahLst/>
              <a:cxnLst/>
              <a:rect l="l" t="t" r="r" b="b"/>
              <a:pathLst>
                <a:path w="7054850" h="504825">
                  <a:moveTo>
                    <a:pt x="0" y="504444"/>
                  </a:moveTo>
                  <a:lnTo>
                    <a:pt x="7054596" y="5044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12700">
              <a:solidFill>
                <a:srgbClr val="B4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8531" y="4949952"/>
              <a:ext cx="4939665" cy="591820"/>
            </a:xfrm>
            <a:custGeom>
              <a:avLst/>
              <a:gdLst/>
              <a:ahLst/>
              <a:cxnLst/>
              <a:rect l="l" t="t" r="r" b="b"/>
              <a:pathLst>
                <a:path w="4939665" h="591820">
                  <a:moveTo>
                    <a:pt x="4840732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4840732" y="591312"/>
                  </a:lnTo>
                  <a:lnTo>
                    <a:pt x="4879115" y="583574"/>
                  </a:lnTo>
                  <a:lnTo>
                    <a:pt x="4910439" y="562467"/>
                  </a:lnTo>
                  <a:lnTo>
                    <a:pt x="4931546" y="531143"/>
                  </a:lnTo>
                  <a:lnTo>
                    <a:pt x="4939283" y="492760"/>
                  </a:lnTo>
                  <a:lnTo>
                    <a:pt x="4939283" y="98552"/>
                  </a:lnTo>
                  <a:lnTo>
                    <a:pt x="4931546" y="60168"/>
                  </a:lnTo>
                  <a:lnTo>
                    <a:pt x="4910439" y="28844"/>
                  </a:lnTo>
                  <a:lnTo>
                    <a:pt x="4879115" y="7737"/>
                  </a:lnTo>
                  <a:lnTo>
                    <a:pt x="4840732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8531" y="4949952"/>
              <a:ext cx="4939665" cy="591820"/>
            </a:xfrm>
            <a:custGeom>
              <a:avLst/>
              <a:gdLst/>
              <a:ahLst/>
              <a:cxnLst/>
              <a:rect l="l" t="t" r="r" b="b"/>
              <a:pathLst>
                <a:path w="4939665" h="591820">
                  <a:moveTo>
                    <a:pt x="0" y="98552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4840732" y="0"/>
                  </a:lnTo>
                  <a:lnTo>
                    <a:pt x="4879115" y="7737"/>
                  </a:lnTo>
                  <a:lnTo>
                    <a:pt x="4910439" y="28844"/>
                  </a:lnTo>
                  <a:lnTo>
                    <a:pt x="4931546" y="60168"/>
                  </a:lnTo>
                  <a:lnTo>
                    <a:pt x="4939283" y="98552"/>
                  </a:lnTo>
                  <a:lnTo>
                    <a:pt x="4939283" y="492760"/>
                  </a:lnTo>
                  <a:lnTo>
                    <a:pt x="4931546" y="531143"/>
                  </a:lnTo>
                  <a:lnTo>
                    <a:pt x="4910439" y="562467"/>
                  </a:lnTo>
                  <a:lnTo>
                    <a:pt x="4879115" y="583574"/>
                  </a:lnTo>
                  <a:lnTo>
                    <a:pt x="4840732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12239" y="3974972"/>
            <a:ext cx="601281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CURSOS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SABATINOS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REFORZAMIENTO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ts val="2014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IDIOMA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INGLÉS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SOCIOEMOCIONAL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2596" y="1746961"/>
            <a:ext cx="3755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Semana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Ingeniería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 </a:t>
            </a:r>
            <a:r>
              <a:rPr sz="1800" b="1" spc="-25" dirty="0">
                <a:latin typeface="Arial"/>
                <a:cs typeface="Arial"/>
              </a:rPr>
              <a:t>una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8664" y="2021840"/>
            <a:ext cx="1303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 indent="-114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organizada Académica,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2596" y="2021840"/>
            <a:ext cx="1080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iniciativa Dirección propósito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453" y="2021840"/>
            <a:ext cx="2352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96595" algn="l"/>
              </a:tabLst>
            </a:pPr>
            <a:r>
              <a:rPr sz="1800" b="1" spc="-25" dirty="0">
                <a:latin typeface="Arial"/>
                <a:cs typeface="Arial"/>
              </a:rPr>
              <a:t>por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  <a:p>
            <a:pPr marL="12700" marR="8255" indent="1452245" algn="r">
              <a:lnSpc>
                <a:spcPct val="100000"/>
              </a:lnSpc>
              <a:tabLst>
                <a:tab pos="626745" algn="l"/>
                <a:tab pos="2018030" algn="l"/>
                <a:tab pos="2146300" algn="l"/>
              </a:tabLst>
            </a:pPr>
            <a:r>
              <a:rPr sz="1800" b="1" spc="-25" dirty="0">
                <a:latin typeface="Arial"/>
                <a:cs typeface="Arial"/>
              </a:rPr>
              <a:t>con</a:t>
            </a:r>
            <a:r>
              <a:rPr sz="1800" b="1" dirty="0">
                <a:latin typeface="Arial"/>
                <a:cs typeface="Arial"/>
              </a:rPr>
              <a:t>		</a:t>
            </a:r>
            <a:r>
              <a:rPr sz="1800" b="1" spc="-25" dirty="0">
                <a:latin typeface="Arial"/>
                <a:cs typeface="Arial"/>
              </a:rPr>
              <a:t>el de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fortalecer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las</a:t>
            </a:r>
            <a:endParaRPr sz="18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tabLst>
                <a:tab pos="1494790" algn="l"/>
              </a:tabLst>
            </a:pPr>
            <a:r>
              <a:rPr sz="1800" b="1" spc="-10" dirty="0">
                <a:latin typeface="Arial"/>
                <a:cs typeface="Arial"/>
              </a:rPr>
              <a:t>técnicas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0" dirty="0">
                <a:latin typeface="Arial"/>
                <a:cs typeface="Arial"/>
              </a:rPr>
              <a:t>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2596" y="2844495"/>
            <a:ext cx="1548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competencias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profesionales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3297" y="3119373"/>
            <a:ext cx="169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3440" algn="l"/>
              </a:tabLst>
            </a:pPr>
            <a:r>
              <a:rPr sz="1800" b="1" spc="-2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nuestra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2596" y="3393694"/>
            <a:ext cx="3755390" cy="289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comunidad </a:t>
            </a:r>
            <a:r>
              <a:rPr sz="1800" b="1" spc="-10" dirty="0">
                <a:latin typeface="Arial"/>
                <a:cs typeface="Arial"/>
              </a:rPr>
              <a:t>universitaria.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Durante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esta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semana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imparten </a:t>
            </a:r>
            <a:r>
              <a:rPr sz="1800" b="1" dirty="0">
                <a:latin typeface="Arial"/>
                <a:cs typeface="Arial"/>
              </a:rPr>
              <a:t>cursos</a:t>
            </a:r>
            <a:r>
              <a:rPr sz="1800" b="1" spc="7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talleres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spc="-10" dirty="0">
                <a:latin typeface="Arial"/>
                <a:cs typeface="Arial"/>
              </a:rPr>
              <a:t>especializados </a:t>
            </a:r>
            <a:r>
              <a:rPr sz="1800" b="1" dirty="0">
                <a:latin typeface="Arial"/>
                <a:cs typeface="Arial"/>
              </a:rPr>
              <a:t>dirigidos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tanto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docentes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estudiantes,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diversas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áreas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ingeniería,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tales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como:</a:t>
            </a:r>
            <a:endParaRPr sz="1800" dirty="0">
              <a:latin typeface="Arial"/>
              <a:cs typeface="Arial"/>
            </a:endParaRPr>
          </a:p>
          <a:p>
            <a:pPr marL="88900" indent="-7620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75000"/>
              <a:buFont typeface="Arial MT"/>
              <a:buChar char="•"/>
              <a:tabLst>
                <a:tab pos="88900" algn="l"/>
              </a:tabLst>
            </a:pPr>
            <a:r>
              <a:rPr sz="16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PLC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88900" indent="-76200">
              <a:lnSpc>
                <a:spcPct val="100000"/>
              </a:lnSpc>
              <a:buClr>
                <a:srgbClr val="000000"/>
              </a:buClr>
              <a:buSzPct val="75000"/>
              <a:buFont typeface="Arial MT"/>
              <a:buChar char="•"/>
              <a:tabLst>
                <a:tab pos="88900" algn="l"/>
              </a:tabLst>
            </a:pPr>
            <a:r>
              <a:rPr sz="16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Metrología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88900" indent="-76200">
              <a:lnSpc>
                <a:spcPct val="100000"/>
              </a:lnSpc>
              <a:buClr>
                <a:srgbClr val="000000"/>
              </a:buClr>
              <a:buSzPct val="75000"/>
              <a:buFont typeface="Arial MT"/>
              <a:buChar char="•"/>
              <a:tabLst>
                <a:tab pos="88900" algn="l"/>
              </a:tabLst>
            </a:pPr>
            <a:r>
              <a:rPr sz="16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AutoCAD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88900" indent="-76200">
              <a:lnSpc>
                <a:spcPct val="100000"/>
              </a:lnSpc>
              <a:buClr>
                <a:srgbClr val="000000"/>
              </a:buClr>
              <a:buSzPct val="75000"/>
              <a:buFont typeface="Arial MT"/>
              <a:buChar char="•"/>
              <a:tabLst>
                <a:tab pos="88900" algn="l"/>
              </a:tabLst>
            </a:pPr>
            <a:r>
              <a:rPr sz="16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Electricidad</a:t>
            </a:r>
            <a:r>
              <a:rPr sz="1600" b="1" spc="-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básica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88900" indent="-76200">
              <a:lnSpc>
                <a:spcPct val="100000"/>
              </a:lnSpc>
              <a:buClr>
                <a:srgbClr val="000000"/>
              </a:buClr>
              <a:buSzPct val="75000"/>
              <a:buFont typeface="Arial MT"/>
              <a:buChar char="•"/>
              <a:tabLst>
                <a:tab pos="88900" algn="l"/>
              </a:tabLst>
            </a:pPr>
            <a:r>
              <a:rPr sz="16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Entre</a:t>
            </a:r>
            <a:r>
              <a:rPr sz="16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otros</a:t>
            </a:r>
            <a:r>
              <a:rPr sz="16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temas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059" y="1828800"/>
            <a:ext cx="4433570" cy="2034539"/>
            <a:chOff x="480059" y="1828800"/>
            <a:chExt cx="4433570" cy="203453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1833372"/>
              <a:ext cx="2235707" cy="20010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1" y="1914143"/>
              <a:ext cx="2007108" cy="17724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2256" y="1885568"/>
              <a:ext cx="2064385" cy="1830070"/>
            </a:xfrm>
            <a:custGeom>
              <a:avLst/>
              <a:gdLst/>
              <a:ahLst/>
              <a:cxnLst/>
              <a:rect l="l" t="t" r="r" b="b"/>
              <a:pathLst>
                <a:path w="2064385" h="1830070">
                  <a:moveTo>
                    <a:pt x="0" y="1829561"/>
                  </a:moveTo>
                  <a:lnTo>
                    <a:pt x="2064258" y="1829561"/>
                  </a:lnTo>
                  <a:lnTo>
                    <a:pt x="2064258" y="0"/>
                  </a:lnTo>
                  <a:lnTo>
                    <a:pt x="0" y="0"/>
                  </a:lnTo>
                  <a:lnTo>
                    <a:pt x="0" y="1829561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3952" y="1828800"/>
              <a:ext cx="2249424" cy="20345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4724" y="1909572"/>
              <a:ext cx="2020824" cy="18059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16149" y="1880997"/>
              <a:ext cx="2078355" cy="1863089"/>
            </a:xfrm>
            <a:custGeom>
              <a:avLst/>
              <a:gdLst/>
              <a:ahLst/>
              <a:cxnLst/>
              <a:rect l="l" t="t" r="r" b="b"/>
              <a:pathLst>
                <a:path w="2078354" h="1863089">
                  <a:moveTo>
                    <a:pt x="0" y="1863089"/>
                  </a:moveTo>
                  <a:lnTo>
                    <a:pt x="2077974" y="1863089"/>
                  </a:lnTo>
                  <a:lnTo>
                    <a:pt x="2077974" y="0"/>
                  </a:lnTo>
                  <a:lnTo>
                    <a:pt x="0" y="0"/>
                  </a:lnTo>
                  <a:lnTo>
                    <a:pt x="0" y="1863089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80059" y="4023359"/>
            <a:ext cx="4433570" cy="1999614"/>
            <a:chOff x="480059" y="4023359"/>
            <a:chExt cx="4433570" cy="1999614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59" y="4023359"/>
              <a:ext cx="2235707" cy="19994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831" y="4104131"/>
              <a:ext cx="2007108" cy="17708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2256" y="4075556"/>
              <a:ext cx="2064385" cy="1828164"/>
            </a:xfrm>
            <a:custGeom>
              <a:avLst/>
              <a:gdLst/>
              <a:ahLst/>
              <a:cxnLst/>
              <a:rect l="l" t="t" r="r" b="b"/>
              <a:pathLst>
                <a:path w="2064385" h="1828164">
                  <a:moveTo>
                    <a:pt x="0" y="1828038"/>
                  </a:moveTo>
                  <a:lnTo>
                    <a:pt x="2064258" y="1828038"/>
                  </a:lnTo>
                  <a:lnTo>
                    <a:pt x="2064258" y="0"/>
                  </a:lnTo>
                  <a:lnTo>
                    <a:pt x="0" y="0"/>
                  </a:lnTo>
                  <a:lnTo>
                    <a:pt x="0" y="1828038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3952" y="4023359"/>
              <a:ext cx="2249424" cy="19994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4724" y="4104131"/>
              <a:ext cx="2020824" cy="17708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16149" y="4075556"/>
              <a:ext cx="2078355" cy="1828164"/>
            </a:xfrm>
            <a:custGeom>
              <a:avLst/>
              <a:gdLst/>
              <a:ahLst/>
              <a:cxnLst/>
              <a:rect l="l" t="t" r="r" b="b"/>
              <a:pathLst>
                <a:path w="2078354" h="1828164">
                  <a:moveTo>
                    <a:pt x="0" y="1828038"/>
                  </a:moveTo>
                  <a:lnTo>
                    <a:pt x="2077974" y="1828038"/>
                  </a:lnTo>
                  <a:lnTo>
                    <a:pt x="2077974" y="0"/>
                  </a:lnTo>
                  <a:lnTo>
                    <a:pt x="0" y="0"/>
                  </a:lnTo>
                  <a:lnTo>
                    <a:pt x="0" y="1828038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429258" y="778024"/>
            <a:ext cx="6285484" cy="618195"/>
          </a:xfrm>
          <a:prstGeom prst="rect">
            <a:avLst/>
          </a:prstGeom>
        </p:spPr>
        <p:txBody>
          <a:bodyPr vert="horz" wrap="square" lIns="0" tIns="124536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SEMANA</a:t>
            </a:r>
            <a:r>
              <a:rPr spc="-1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 LA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INGENIERÍA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2979" y="644397"/>
            <a:ext cx="2097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TUTORÍAS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4136" y="1450340"/>
            <a:ext cx="43281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Programa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Tutorías,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constituye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un </a:t>
            </a:r>
            <a:r>
              <a:rPr sz="1800" b="1" dirty="0">
                <a:latin typeface="Arial"/>
                <a:cs typeface="Arial"/>
              </a:rPr>
              <a:t>elemento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clave</a:t>
            </a:r>
            <a:r>
              <a:rPr sz="1800" b="1" spc="3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3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mejora</a:t>
            </a:r>
            <a:r>
              <a:rPr sz="1800" b="1" spc="3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continua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alumno,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ya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permite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detectar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4136" y="2273553"/>
            <a:ext cx="139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1585" algn="l"/>
              </a:tabLst>
            </a:pPr>
            <a:r>
              <a:rPr sz="1800" b="1" spc="-10" dirty="0">
                <a:latin typeface="Arial"/>
                <a:cs typeface="Arial"/>
              </a:rPr>
              <a:t>canalizar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0" dirty="0">
                <a:latin typeface="Arial"/>
                <a:cs typeface="Arial"/>
              </a:rPr>
              <a:t>a </a:t>
            </a:r>
            <a:r>
              <a:rPr sz="1800" b="1" spc="-10" dirty="0">
                <a:latin typeface="Arial"/>
                <a:cs typeface="Arial"/>
              </a:rPr>
              <a:t>rendimiento,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673" y="2273553"/>
            <a:ext cx="2696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  <a:tabLst>
                <a:tab pos="1312545" algn="l"/>
                <a:tab pos="1543685" algn="l"/>
                <a:tab pos="2212975" algn="l"/>
              </a:tabLst>
            </a:pPr>
            <a:r>
              <a:rPr sz="1800" b="1" spc="-10" dirty="0">
                <a:latin typeface="Arial"/>
                <a:cs typeface="Arial"/>
              </a:rPr>
              <a:t>estudiantes</a:t>
            </a:r>
            <a:r>
              <a:rPr sz="1800" b="1" dirty="0">
                <a:latin typeface="Arial"/>
                <a:cs typeface="Arial"/>
              </a:rPr>
              <a:t>		</a:t>
            </a:r>
            <a:r>
              <a:rPr sz="1800" b="1" spc="-25" dirty="0">
                <a:latin typeface="Arial"/>
                <a:cs typeface="Arial"/>
              </a:rPr>
              <a:t>con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bajo </a:t>
            </a:r>
            <a:r>
              <a:rPr sz="1800" b="1" spc="-10" dirty="0">
                <a:latin typeface="Arial"/>
                <a:cs typeface="Arial"/>
              </a:rPr>
              <a:t>atender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necesidades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4136" y="2822194"/>
            <a:ext cx="432625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103630" algn="l"/>
                <a:tab pos="1368425" algn="l"/>
                <a:tab pos="2599055" algn="l"/>
                <a:tab pos="3665854" algn="l"/>
              </a:tabLst>
            </a:pPr>
            <a:r>
              <a:rPr sz="1800" b="1" spc="-10" dirty="0">
                <a:latin typeface="Arial"/>
                <a:cs typeface="Arial"/>
              </a:rPr>
              <a:t>grupales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identificar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posibles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casos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consumo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abuso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sustancias.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224" y="1296924"/>
            <a:ext cx="3655060" cy="2456815"/>
            <a:chOff x="268224" y="1296924"/>
            <a:chExt cx="3655060" cy="24568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224" y="1296924"/>
              <a:ext cx="3654552" cy="2456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6" y="1377696"/>
              <a:ext cx="3425952" cy="22280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421" y="1349121"/>
              <a:ext cx="3483610" cy="2285365"/>
            </a:xfrm>
            <a:custGeom>
              <a:avLst/>
              <a:gdLst/>
              <a:ahLst/>
              <a:cxnLst/>
              <a:rect l="l" t="t" r="r" b="b"/>
              <a:pathLst>
                <a:path w="3483610" h="2285365">
                  <a:moveTo>
                    <a:pt x="0" y="2285237"/>
                  </a:moveTo>
                  <a:lnTo>
                    <a:pt x="3483102" y="2285237"/>
                  </a:lnTo>
                  <a:lnTo>
                    <a:pt x="3483102" y="0"/>
                  </a:lnTo>
                  <a:lnTo>
                    <a:pt x="0" y="0"/>
                  </a:lnTo>
                  <a:lnTo>
                    <a:pt x="0" y="2285237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8224" y="3842003"/>
            <a:ext cx="3655060" cy="2540635"/>
            <a:chOff x="268224" y="3842003"/>
            <a:chExt cx="3655060" cy="25406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4" y="3842003"/>
              <a:ext cx="3654552" cy="2540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996" y="3922775"/>
              <a:ext cx="3425952" cy="2311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421" y="3894200"/>
              <a:ext cx="3483610" cy="2369185"/>
            </a:xfrm>
            <a:custGeom>
              <a:avLst/>
              <a:gdLst/>
              <a:ahLst/>
              <a:cxnLst/>
              <a:rect l="l" t="t" r="r" b="b"/>
              <a:pathLst>
                <a:path w="3483610" h="2369185">
                  <a:moveTo>
                    <a:pt x="0" y="2369058"/>
                  </a:moveTo>
                  <a:lnTo>
                    <a:pt x="3483102" y="2369058"/>
                  </a:lnTo>
                  <a:lnTo>
                    <a:pt x="3483102" y="0"/>
                  </a:lnTo>
                  <a:lnTo>
                    <a:pt x="0" y="0"/>
                  </a:lnTo>
                  <a:lnTo>
                    <a:pt x="0" y="2369058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F61F264-1CFF-4841-A39D-346D1F3DC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06259"/>
              </p:ext>
            </p:extLst>
          </p:nvPr>
        </p:nvGraphicFramePr>
        <p:xfrm>
          <a:off x="3974973" y="4126229"/>
          <a:ext cx="4949122" cy="952500"/>
        </p:xfrm>
        <a:graphic>
          <a:graphicData uri="http://schemas.openxmlformats.org/drawingml/2006/table">
            <a:tbl>
              <a:tblPr/>
              <a:tblGrid>
                <a:gridCol w="1912633">
                  <a:extLst>
                    <a:ext uri="{9D8B030D-6E8A-4147-A177-3AD203B41FA5}">
                      <a16:colId xmlns:a16="http://schemas.microsoft.com/office/drawing/2014/main" val="804462712"/>
                    </a:ext>
                  </a:extLst>
                </a:gridCol>
                <a:gridCol w="1043793">
                  <a:extLst>
                    <a:ext uri="{9D8B030D-6E8A-4147-A177-3AD203B41FA5}">
                      <a16:colId xmlns:a16="http://schemas.microsoft.com/office/drawing/2014/main" val="2519197823"/>
                    </a:ext>
                  </a:extLst>
                </a:gridCol>
                <a:gridCol w="984487">
                  <a:extLst>
                    <a:ext uri="{9D8B030D-6E8A-4147-A177-3AD203B41FA5}">
                      <a16:colId xmlns:a16="http://schemas.microsoft.com/office/drawing/2014/main" val="1033255465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1158554099"/>
                    </a:ext>
                  </a:extLst>
                </a:gridCol>
              </a:tblGrid>
              <a:tr h="185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TSU, INGENIERIA Y LICENCIATURA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834608"/>
                  </a:ext>
                </a:extLst>
              </a:tr>
              <a:tr h="1859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CUATRIMESTRE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MATRÍCULA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90902"/>
                  </a:ext>
                </a:extLst>
              </a:tr>
              <a:tr h="29108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SEPTIEMBRE - DICIEMBRE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43196"/>
                  </a:ext>
                </a:extLst>
              </a:tr>
              <a:tr h="1859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863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697230"/>
            <a:ext cx="5205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NUEVOS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PROGRAMAS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EDUCATIVOS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4732" y="1642872"/>
            <a:ext cx="419100" cy="1287780"/>
            <a:chOff x="1284732" y="1642872"/>
            <a:chExt cx="419100" cy="1287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32" y="1642872"/>
              <a:ext cx="405383" cy="406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448" y="2078736"/>
              <a:ext cx="405384" cy="406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4" y="2525268"/>
              <a:ext cx="405384" cy="40538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8447" y="2996183"/>
            <a:ext cx="405384" cy="4053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2163" y="3532632"/>
            <a:ext cx="391668" cy="3916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5211" y="3986784"/>
            <a:ext cx="345948" cy="3459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8664" y="1108709"/>
            <a:ext cx="6966584" cy="536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Universidad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Tecnológica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Guaymas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Programas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Educativos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nivel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Técnico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Superior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Universitario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(T.S.U.)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ofertados: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920750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Emprendimiento,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Formulación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Proyectos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920750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Gestión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Capital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Humano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920750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Manufactura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Aeronáutica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92075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Procesos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Productivos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Arial MT"/>
              <a:cs typeface="Arial MT"/>
            </a:endParaRPr>
          </a:p>
          <a:p>
            <a:pPr marL="92075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Automatización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Arial MT"/>
              <a:cs typeface="Arial MT"/>
            </a:endParaRPr>
          </a:p>
          <a:p>
            <a:pPr marL="92075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latin typeface="Arial MT"/>
                <a:cs typeface="Arial MT"/>
              </a:rPr>
              <a:t>T.S.U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Robótica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Programas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Educativos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nivel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Licenciatura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(Continuidad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Estudios)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ofertados:</a:t>
            </a:r>
            <a:endParaRPr sz="1400">
              <a:latin typeface="Arial"/>
              <a:cs typeface="Arial"/>
            </a:endParaRPr>
          </a:p>
          <a:p>
            <a:pPr marL="947419" marR="3391535">
              <a:lnSpc>
                <a:spcPts val="3600"/>
              </a:lnSpc>
              <a:spcBef>
                <a:spcPts val="215"/>
              </a:spcBef>
            </a:pPr>
            <a:r>
              <a:rPr sz="1200" dirty="0">
                <a:latin typeface="Arial MT"/>
                <a:cs typeface="Arial MT"/>
              </a:rPr>
              <a:t>Licenciatura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Ingeniería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Industrial </a:t>
            </a:r>
            <a:r>
              <a:rPr sz="1200" dirty="0">
                <a:latin typeface="Arial MT"/>
                <a:cs typeface="Arial MT"/>
              </a:rPr>
              <a:t>Licenciatura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Ingeniería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Mecatrónica</a:t>
            </a:r>
            <a:endParaRPr sz="1200">
              <a:latin typeface="Arial MT"/>
              <a:cs typeface="Arial MT"/>
            </a:endParaRPr>
          </a:p>
          <a:p>
            <a:pPr marL="947419" marR="2319655">
              <a:lnSpc>
                <a:spcPts val="3600"/>
              </a:lnSpc>
            </a:pPr>
            <a:r>
              <a:rPr sz="1200" dirty="0">
                <a:latin typeface="Arial MT"/>
                <a:cs typeface="Arial MT"/>
              </a:rPr>
              <a:t>Licenciatura 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Ingeniería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Aeronáutica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Manufactura </a:t>
            </a:r>
            <a:r>
              <a:rPr sz="1200" dirty="0">
                <a:latin typeface="Arial MT"/>
                <a:cs typeface="Arial MT"/>
              </a:rPr>
              <a:t>Licenciatura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Administración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8927" y="4828032"/>
            <a:ext cx="344423" cy="3444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328927" y="5289803"/>
            <a:ext cx="349250" cy="734695"/>
            <a:chOff x="1328927" y="5289803"/>
            <a:chExt cx="349250" cy="73469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927" y="5289803"/>
              <a:ext cx="344423" cy="345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499" y="5679947"/>
              <a:ext cx="344424" cy="34442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50263" y="6134100"/>
            <a:ext cx="301751" cy="3017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2054" y="741669"/>
            <a:ext cx="628548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26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PROYECTO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COECYT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5292" y="1828800"/>
            <a:ext cx="3522345" cy="3623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indent="1905" algn="just">
              <a:lnSpc>
                <a:spcPct val="90000"/>
              </a:lnSpc>
              <a:spcBef>
                <a:spcPts val="340"/>
              </a:spcBef>
              <a:tabLst>
                <a:tab pos="1451610" algn="l"/>
              </a:tabLst>
            </a:pP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destacada </a:t>
            </a:r>
            <a:r>
              <a:rPr sz="2000" b="1" dirty="0">
                <a:latin typeface="Arial"/>
                <a:cs typeface="Arial"/>
              </a:rPr>
              <a:t>participación,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estudiantes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dirty="0">
                <a:latin typeface="Arial"/>
                <a:cs typeface="Arial"/>
              </a:rPr>
              <a:t>Ingeniería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Mecatrónica </a:t>
            </a:r>
            <a:r>
              <a:rPr sz="2000" b="1" dirty="0">
                <a:latin typeface="Arial"/>
                <a:cs typeface="Arial"/>
              </a:rPr>
              <a:t>participaron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“Taller</a:t>
            </a:r>
            <a:r>
              <a:rPr sz="20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Administración</a:t>
            </a:r>
            <a:r>
              <a:rPr sz="2000" b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Estratégica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Proyectos”,</a:t>
            </a:r>
            <a:r>
              <a:rPr sz="20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organizado </a:t>
            </a:r>
            <a:r>
              <a:rPr sz="2000" b="1" dirty="0">
                <a:latin typeface="Arial"/>
                <a:cs typeface="Arial"/>
              </a:rPr>
              <a:t>por 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Consejo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Estatal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dirty="0">
                <a:latin typeface="Arial"/>
                <a:cs typeface="Arial"/>
              </a:rPr>
              <a:t>Ciencia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Tecnología (COECYT),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donde </a:t>
            </a:r>
            <a:r>
              <a:rPr sz="2000" b="1" dirty="0">
                <a:latin typeface="Arial"/>
                <a:cs typeface="Arial"/>
              </a:rPr>
              <a:t>presentaron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 </a:t>
            </a:r>
            <a:r>
              <a:rPr sz="2000" b="1" spc="-10" dirty="0">
                <a:latin typeface="Arial"/>
                <a:cs typeface="Arial"/>
              </a:rPr>
              <a:t>iniciativa </a:t>
            </a:r>
            <a:r>
              <a:rPr sz="2000" b="1" dirty="0">
                <a:latin typeface="Arial"/>
                <a:cs typeface="Arial"/>
              </a:rPr>
              <a:t>titulada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“ECOSMART-</a:t>
            </a:r>
            <a:r>
              <a:rPr sz="20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BIN: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Sistema</a:t>
            </a:r>
            <a:r>
              <a:rPr sz="2000" b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interactivo</a:t>
            </a:r>
            <a:r>
              <a:rPr sz="2000" b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reciclaje</a:t>
            </a:r>
            <a:r>
              <a:rPr sz="20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con</a:t>
            </a:r>
            <a:r>
              <a:rPr sz="20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recompensas”.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0600" y="1447800"/>
            <a:ext cx="4002404" cy="5085715"/>
            <a:chOff x="990600" y="1446275"/>
            <a:chExt cx="4002404" cy="50857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1446275"/>
              <a:ext cx="3461004" cy="3400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20" y="1527047"/>
              <a:ext cx="3232404" cy="31714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2545" y="1498472"/>
              <a:ext cx="3289935" cy="3228975"/>
            </a:xfrm>
            <a:custGeom>
              <a:avLst/>
              <a:gdLst/>
              <a:ahLst/>
              <a:cxnLst/>
              <a:rect l="l" t="t" r="r" b="b"/>
              <a:pathLst>
                <a:path w="3289935" h="3228975">
                  <a:moveTo>
                    <a:pt x="0" y="3228594"/>
                  </a:moveTo>
                  <a:lnTo>
                    <a:pt x="3289554" y="3228594"/>
                  </a:lnTo>
                  <a:lnTo>
                    <a:pt x="3289554" y="0"/>
                  </a:lnTo>
                  <a:lnTo>
                    <a:pt x="0" y="0"/>
                  </a:lnTo>
                  <a:lnTo>
                    <a:pt x="0" y="3228594"/>
                  </a:lnTo>
                  <a:close/>
                </a:path>
              </a:pathLst>
            </a:custGeom>
            <a:ln w="57150">
              <a:solidFill>
                <a:srgbClr val="0CB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751831"/>
              <a:ext cx="4002024" cy="1780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372" y="4832604"/>
              <a:ext cx="3773424" cy="15514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2797" y="4804029"/>
              <a:ext cx="3830954" cy="1609090"/>
            </a:xfrm>
            <a:custGeom>
              <a:avLst/>
              <a:gdLst/>
              <a:ahLst/>
              <a:cxnLst/>
              <a:rect l="l" t="t" r="r" b="b"/>
              <a:pathLst>
                <a:path w="3830954" h="1609089">
                  <a:moveTo>
                    <a:pt x="0" y="1608582"/>
                  </a:moveTo>
                  <a:lnTo>
                    <a:pt x="3830574" y="1608582"/>
                  </a:lnTo>
                  <a:lnTo>
                    <a:pt x="3830574" y="0"/>
                  </a:lnTo>
                  <a:lnTo>
                    <a:pt x="0" y="0"/>
                  </a:lnTo>
                  <a:lnTo>
                    <a:pt x="0" y="1608582"/>
                  </a:lnTo>
                  <a:close/>
                </a:path>
              </a:pathLst>
            </a:custGeom>
            <a:ln w="57150">
              <a:solidFill>
                <a:srgbClr val="0CB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VISITAS</a:t>
            </a:r>
            <a:r>
              <a:rPr spc="-204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INDUSTRIALES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5528" y="1697482"/>
            <a:ext cx="3255645" cy="3768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coordinación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-25" dirty="0">
                <a:latin typeface="Arial"/>
                <a:cs typeface="Arial"/>
              </a:rPr>
              <a:t> el </a:t>
            </a:r>
            <a:r>
              <a:rPr sz="2000" b="1" dirty="0">
                <a:latin typeface="Arial"/>
                <a:cs typeface="Arial"/>
              </a:rPr>
              <a:t>sector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industrial,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se </a:t>
            </a:r>
            <a:r>
              <a:rPr sz="2000" b="1" dirty="0">
                <a:latin typeface="Arial"/>
                <a:cs typeface="Arial"/>
              </a:rPr>
              <a:t>organizan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visitas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plantas </a:t>
            </a:r>
            <a:r>
              <a:rPr sz="2000" b="1" dirty="0">
                <a:latin typeface="Arial"/>
                <a:cs typeface="Arial"/>
              </a:rPr>
              <a:t>productivas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los </a:t>
            </a:r>
            <a:r>
              <a:rPr sz="2000" b="1" dirty="0">
                <a:latin typeface="Arial"/>
                <a:cs typeface="Arial"/>
              </a:rPr>
              <a:t>estudiantes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conozcan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dirty="0">
                <a:latin typeface="Arial"/>
                <a:cs typeface="Arial"/>
              </a:rPr>
              <a:t>cerca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procesos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 </a:t>
            </a:r>
            <a:r>
              <a:rPr sz="2000" b="1" spc="-35" dirty="0">
                <a:latin typeface="Arial"/>
                <a:cs typeface="Arial"/>
              </a:rPr>
              <a:t>en </a:t>
            </a:r>
            <a:r>
              <a:rPr sz="2000" b="1" dirty="0">
                <a:latin typeface="Arial"/>
                <a:cs typeface="Arial"/>
              </a:rPr>
              <a:t>ellas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desarrollan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y </a:t>
            </a:r>
            <a:r>
              <a:rPr sz="2000" b="1" dirty="0">
                <a:latin typeface="Arial"/>
                <a:cs typeface="Arial"/>
              </a:rPr>
              <a:t>fortalezcan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aprendizaje </a:t>
            </a:r>
            <a:r>
              <a:rPr sz="2000" b="1" dirty="0">
                <a:latin typeface="Arial"/>
                <a:cs typeface="Arial"/>
              </a:rPr>
              <a:t>práctico,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lang="es-MX" sz="2000" b="1" dirty="0">
                <a:latin typeface="Arial"/>
                <a:cs typeface="Arial"/>
              </a:rPr>
              <a:t>DICIEMBRE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visitó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planta </a:t>
            </a:r>
            <a:r>
              <a:rPr sz="2000" b="1" dirty="0">
                <a:latin typeface="Arial"/>
                <a:cs typeface="Arial"/>
              </a:rPr>
              <a:t>manufacturera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Cooper standard.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4151" y="1306067"/>
            <a:ext cx="4671060" cy="5069205"/>
            <a:chOff x="454151" y="1306067"/>
            <a:chExt cx="4671060" cy="5069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1" y="1306067"/>
              <a:ext cx="3976116" cy="28849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3" y="1386839"/>
              <a:ext cx="3747516" cy="26563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6348" y="1358264"/>
              <a:ext cx="3804920" cy="2713990"/>
            </a:xfrm>
            <a:custGeom>
              <a:avLst/>
              <a:gdLst/>
              <a:ahLst/>
              <a:cxnLst/>
              <a:rect l="l" t="t" r="r" b="b"/>
              <a:pathLst>
                <a:path w="3804920" h="2713990">
                  <a:moveTo>
                    <a:pt x="0" y="2713481"/>
                  </a:moveTo>
                  <a:lnTo>
                    <a:pt x="3804666" y="2713481"/>
                  </a:lnTo>
                  <a:lnTo>
                    <a:pt x="3804666" y="0"/>
                  </a:lnTo>
                  <a:lnTo>
                    <a:pt x="0" y="0"/>
                  </a:lnTo>
                  <a:lnTo>
                    <a:pt x="0" y="2713481"/>
                  </a:lnTo>
                  <a:close/>
                </a:path>
              </a:pathLst>
            </a:custGeom>
            <a:ln w="57149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9" y="3578351"/>
              <a:ext cx="3525012" cy="2796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0971" y="3659123"/>
              <a:ext cx="3296412" cy="25679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52396" y="3630548"/>
              <a:ext cx="3354070" cy="2625090"/>
            </a:xfrm>
            <a:custGeom>
              <a:avLst/>
              <a:gdLst/>
              <a:ahLst/>
              <a:cxnLst/>
              <a:rect l="l" t="t" r="r" b="b"/>
              <a:pathLst>
                <a:path w="3354070" h="2625090">
                  <a:moveTo>
                    <a:pt x="0" y="2625090"/>
                  </a:moveTo>
                  <a:lnTo>
                    <a:pt x="3353562" y="2625090"/>
                  </a:lnTo>
                  <a:lnTo>
                    <a:pt x="3353562" y="0"/>
                  </a:lnTo>
                  <a:lnTo>
                    <a:pt x="0" y="0"/>
                  </a:lnTo>
                  <a:lnTo>
                    <a:pt x="0" y="2625090"/>
                  </a:lnTo>
                  <a:close/>
                </a:path>
              </a:pathLst>
            </a:custGeom>
            <a:ln w="57150">
              <a:solidFill>
                <a:srgbClr val="0CB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524" y="695921"/>
            <a:ext cx="6324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COMPOSTAJE</a:t>
            </a:r>
            <a:endParaRPr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7659" y="1522475"/>
            <a:ext cx="5541645" cy="4892675"/>
            <a:chOff x="327659" y="1522475"/>
            <a:chExt cx="5541645" cy="4892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327" y="3881640"/>
              <a:ext cx="3619500" cy="2532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099" y="3962399"/>
              <a:ext cx="3390900" cy="2304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52524" y="3933824"/>
              <a:ext cx="3448050" cy="2361565"/>
            </a:xfrm>
            <a:custGeom>
              <a:avLst/>
              <a:gdLst/>
              <a:ahLst/>
              <a:cxnLst/>
              <a:rect l="l" t="t" r="r" b="b"/>
              <a:pathLst>
                <a:path w="3448050" h="2361565">
                  <a:moveTo>
                    <a:pt x="0" y="2361438"/>
                  </a:moveTo>
                  <a:lnTo>
                    <a:pt x="3448050" y="2361438"/>
                  </a:lnTo>
                  <a:lnTo>
                    <a:pt x="3448050" y="0"/>
                  </a:lnTo>
                  <a:lnTo>
                    <a:pt x="0" y="0"/>
                  </a:lnTo>
                  <a:lnTo>
                    <a:pt x="0" y="2361438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9" y="1522475"/>
              <a:ext cx="2150364" cy="25877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9331" y="1603247"/>
              <a:ext cx="1921764" cy="23591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70756" y="1574672"/>
              <a:ext cx="1979295" cy="2416810"/>
            </a:xfrm>
            <a:custGeom>
              <a:avLst/>
              <a:gdLst/>
              <a:ahLst/>
              <a:cxnLst/>
              <a:rect l="l" t="t" r="r" b="b"/>
              <a:pathLst>
                <a:path w="1979295" h="2416810">
                  <a:moveTo>
                    <a:pt x="0" y="2416302"/>
                  </a:moveTo>
                  <a:lnTo>
                    <a:pt x="1978914" y="2416302"/>
                  </a:lnTo>
                  <a:lnTo>
                    <a:pt x="1978914" y="0"/>
                  </a:lnTo>
                  <a:lnTo>
                    <a:pt x="0" y="0"/>
                  </a:lnTo>
                  <a:lnTo>
                    <a:pt x="0" y="2416302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59" y="1679447"/>
              <a:ext cx="3619500" cy="26395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431" y="1760219"/>
              <a:ext cx="3390011" cy="2410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9856" y="1731644"/>
              <a:ext cx="3448050" cy="2468245"/>
            </a:xfrm>
            <a:custGeom>
              <a:avLst/>
              <a:gdLst/>
              <a:ahLst/>
              <a:cxnLst/>
              <a:rect l="l" t="t" r="r" b="b"/>
              <a:pathLst>
                <a:path w="3448050" h="2468245">
                  <a:moveTo>
                    <a:pt x="0" y="2468117"/>
                  </a:moveTo>
                  <a:lnTo>
                    <a:pt x="3448050" y="2468117"/>
                  </a:lnTo>
                  <a:lnTo>
                    <a:pt x="3448050" y="0"/>
                  </a:lnTo>
                  <a:lnTo>
                    <a:pt x="0" y="0"/>
                  </a:lnTo>
                  <a:lnTo>
                    <a:pt x="0" y="2468117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90234" y="1170813"/>
            <a:ext cx="271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parte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cultura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0234" y="1445133"/>
            <a:ext cx="144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BIS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Internacional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1106" y="1445133"/>
            <a:ext cx="106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(Bilingüe,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90234" y="1993468"/>
            <a:ext cx="272034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Sostenible),</a:t>
            </a:r>
            <a:r>
              <a:rPr sz="1800" b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grupo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estudiantes</a:t>
            </a:r>
            <a:r>
              <a:rPr sz="1800" b="1" spc="245" dirty="0">
                <a:latin typeface="Arial"/>
                <a:cs typeface="Arial"/>
              </a:rPr>
              <a:t>   </a:t>
            </a:r>
            <a:r>
              <a:rPr sz="1800" b="1" dirty="0">
                <a:latin typeface="Arial"/>
                <a:cs typeface="Arial"/>
              </a:rPr>
              <a:t>donó</a:t>
            </a:r>
            <a:r>
              <a:rPr sz="1800" b="1" spc="254" dirty="0">
                <a:latin typeface="Arial"/>
                <a:cs typeface="Arial"/>
              </a:rPr>
              <a:t>   </a:t>
            </a:r>
            <a:r>
              <a:rPr sz="1800" b="1" spc="-25" dirty="0">
                <a:latin typeface="Arial"/>
                <a:cs typeface="Arial"/>
              </a:rPr>
              <a:t>un </a:t>
            </a:r>
            <a:r>
              <a:rPr sz="1800" b="1" dirty="0">
                <a:latin typeface="Arial"/>
                <a:cs typeface="Arial"/>
              </a:rPr>
              <a:t>compostero,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cual 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420" dirty="0">
                <a:latin typeface="Arial"/>
                <a:cs typeface="Arial"/>
              </a:rPr>
              <a:t>    </a:t>
            </a:r>
            <a:r>
              <a:rPr sz="1800" b="1" dirty="0">
                <a:latin typeface="Arial"/>
                <a:cs typeface="Arial"/>
              </a:rPr>
              <a:t>desarrolla</a:t>
            </a:r>
            <a:r>
              <a:rPr sz="1800" b="1" spc="425" dirty="0">
                <a:latin typeface="Arial"/>
                <a:cs typeface="Arial"/>
              </a:rPr>
              <a:t>    </a:t>
            </a:r>
            <a:r>
              <a:rPr sz="1800" b="1" spc="-25" dirty="0">
                <a:latin typeface="Arial"/>
                <a:cs typeface="Arial"/>
              </a:rPr>
              <a:t>una </a:t>
            </a:r>
            <a:r>
              <a:rPr sz="1800" b="1" dirty="0">
                <a:latin typeface="Arial"/>
                <a:cs typeface="Arial"/>
              </a:rPr>
              <a:t>campaña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compostaje </a:t>
            </a:r>
            <a:r>
              <a:rPr sz="1800" b="1" dirty="0">
                <a:latin typeface="Arial"/>
                <a:cs typeface="Arial"/>
              </a:rPr>
              <a:t>organizada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apoyo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5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25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docentes</a:t>
            </a:r>
            <a:r>
              <a:rPr sz="1800" b="1" spc="254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50" dirty="0">
                <a:latin typeface="Arial"/>
                <a:cs typeface="Arial"/>
              </a:rPr>
              <a:t>  </a:t>
            </a:r>
            <a:r>
              <a:rPr sz="1800" b="1" spc="-25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2798" y="3914647"/>
            <a:ext cx="124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  <a:tabLst>
                <a:tab pos="962025" algn="l"/>
              </a:tabLst>
            </a:pPr>
            <a:r>
              <a:rPr sz="1800" b="1" spc="-10" dirty="0">
                <a:latin typeface="Arial"/>
                <a:cs typeface="Arial"/>
              </a:rPr>
              <a:t>activa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comunidad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0234" y="3914647"/>
            <a:ext cx="1448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participación </a:t>
            </a:r>
            <a:r>
              <a:rPr sz="1800" b="1" spc="-25" dirty="0">
                <a:latin typeface="Arial"/>
                <a:cs typeface="Arial"/>
              </a:rPr>
              <a:t>la</a:t>
            </a:r>
            <a:r>
              <a:rPr sz="1800" b="1" spc="5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estudiantil.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0234" y="5012182"/>
            <a:ext cx="27184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Esta</a:t>
            </a:r>
            <a:r>
              <a:rPr sz="1800" b="1" spc="3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iniciativa,</a:t>
            </a:r>
            <a:r>
              <a:rPr sz="1800" b="1" spc="45" dirty="0">
                <a:latin typeface="Arial"/>
                <a:cs typeface="Arial"/>
              </a:rPr>
              <a:t>  </a:t>
            </a:r>
            <a:r>
              <a:rPr sz="1800" b="1" spc="-10" dirty="0">
                <a:latin typeface="Arial"/>
                <a:cs typeface="Arial"/>
              </a:rPr>
              <a:t>fomenta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conciencia</a:t>
            </a:r>
            <a:r>
              <a:rPr sz="1800" b="1" spc="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ambiental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compromiso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la </a:t>
            </a:r>
            <a:r>
              <a:rPr sz="1800" b="1" dirty="0">
                <a:latin typeface="Arial"/>
                <a:cs typeface="Arial"/>
              </a:rPr>
              <a:t>sostenibilidad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dentro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nuestra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institución.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686" y="616261"/>
            <a:ext cx="628548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indent="153479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CERTIFICACIÓN </a:t>
            </a:r>
            <a:r>
              <a:rPr dirty="0">
                <a:solidFill>
                  <a:srgbClr val="0CB392"/>
                </a:solidFill>
                <a:latin typeface="Arial"/>
                <a:cs typeface="Arial"/>
              </a:rPr>
              <a:t>PRIMER</a:t>
            </a:r>
            <a:r>
              <a:rPr spc="-20" dirty="0">
                <a:solidFill>
                  <a:srgbClr val="0CB392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B392"/>
                </a:solidFill>
                <a:latin typeface="Arial"/>
                <a:cs typeface="Arial"/>
              </a:rPr>
              <a:t>CICLO</a:t>
            </a:r>
            <a:r>
              <a:rPr spc="-25" dirty="0">
                <a:solidFill>
                  <a:srgbClr val="0CB392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B392"/>
                </a:solidFill>
                <a:latin typeface="Arial"/>
                <a:cs typeface="Arial"/>
              </a:rPr>
              <a:t>DE</a:t>
            </a:r>
            <a:r>
              <a:rPr spc="-20" dirty="0">
                <a:solidFill>
                  <a:srgbClr val="0CB392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B392"/>
                </a:solidFill>
                <a:latin typeface="Arial"/>
                <a:cs typeface="Arial"/>
              </a:rPr>
              <a:t>FORMACIÓN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4203" y="2168949"/>
            <a:ext cx="4051927" cy="306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ctr" defTabSz="179388">
              <a:spcBef>
                <a:spcPts val="100"/>
              </a:spcBef>
            </a:pPr>
            <a:r>
              <a:rPr lang="es-ES" sz="1800" b="1" spc="-50" dirty="0">
                <a:latin typeface="Arial"/>
                <a:cs typeface="Arial"/>
              </a:rPr>
              <a:t>A </a:t>
            </a:r>
            <a:r>
              <a:rPr lang="es-ES" sz="1800" b="1" spc="-10" dirty="0">
                <a:latin typeface="Arial"/>
                <a:cs typeface="Arial"/>
              </a:rPr>
              <a:t>partir</a:t>
            </a:r>
            <a:r>
              <a:rPr lang="es-ES" sz="1800" b="1" dirty="0">
                <a:latin typeface="Arial"/>
                <a:cs typeface="Arial"/>
              </a:rPr>
              <a:t>	</a:t>
            </a:r>
            <a:r>
              <a:rPr lang="es-ES" sz="1800" b="1" spc="-25" dirty="0">
                <a:latin typeface="Arial"/>
                <a:cs typeface="Arial"/>
              </a:rPr>
              <a:t>del mes</a:t>
            </a:r>
            <a:r>
              <a:rPr lang="es-ES" sz="1800" b="1" dirty="0">
                <a:latin typeface="Arial"/>
                <a:cs typeface="Arial"/>
              </a:rPr>
              <a:t>	</a:t>
            </a:r>
            <a:r>
              <a:rPr lang="es-ES" sz="1800" b="1" spc="-25" dirty="0">
                <a:latin typeface="Arial"/>
                <a:cs typeface="Arial"/>
              </a:rPr>
              <a:t>de </a:t>
            </a:r>
            <a:r>
              <a:rPr lang="es-ES" sz="1800" b="1" spc="-10" dirty="0">
                <a:latin typeface="Arial"/>
                <a:cs typeface="Arial"/>
              </a:rPr>
              <a:t>diciembre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sz="1800" b="1" spc="-25" dirty="0">
                <a:latin typeface="Arial"/>
                <a:cs typeface="Arial"/>
              </a:rPr>
              <a:t>se</a:t>
            </a:r>
            <a:r>
              <a:rPr lang="es-ES" sz="1800" b="1" dirty="0">
                <a:latin typeface="Arial"/>
                <a:cs typeface="Arial"/>
              </a:rPr>
              <a:t>	</a:t>
            </a:r>
            <a:r>
              <a:rPr lang="es-ES" sz="1800" b="1" spc="-10" dirty="0">
                <a:latin typeface="Arial"/>
                <a:cs typeface="Arial"/>
              </a:rPr>
              <a:t>imparten </a:t>
            </a:r>
            <a:r>
              <a:rPr lang="es-ES" sz="2000" b="1" spc="-10" dirty="0">
                <a:solidFill>
                  <a:schemeClr val="tx1"/>
                </a:solidFill>
                <a:latin typeface="Arial"/>
                <a:cs typeface="Arial"/>
              </a:rPr>
              <a:t>talleres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es-ES"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“Herramientas</a:t>
            </a:r>
            <a:r>
              <a:rPr lang="es-ES" sz="20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para</a:t>
            </a:r>
            <a:r>
              <a:rPr lang="es-ES" sz="20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spc="-1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pulsar</a:t>
            </a:r>
            <a:r>
              <a:rPr sz="2000" b="1" spc="1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el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Cambio</a:t>
            </a:r>
            <a:r>
              <a:rPr sz="2000" b="1" spc="1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Organizacional”</a:t>
            </a:r>
            <a:r>
              <a:rPr sz="2000" b="1" spc="1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11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“Electricidad</a:t>
            </a:r>
            <a:r>
              <a:rPr sz="2000" b="1" spc="1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Básica”,</a:t>
            </a:r>
            <a:r>
              <a:rPr sz="2000" b="1" spc="1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objetivo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fortalecer las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competencias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72</a:t>
            </a:r>
            <a:r>
              <a:rPr lang="es-MX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estudiantes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tercer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cuatrimestre.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r>
              <a:rPr sz="1800" b="1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73" y="3984801"/>
            <a:ext cx="2423160" cy="2450592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271" y="1866087"/>
            <a:ext cx="1845564" cy="2461260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839" y="2505613"/>
            <a:ext cx="1845563" cy="2462784"/>
          </a:xfrm>
          <a:prstGeom prst="rect">
            <a:avLst/>
          </a:prstGeom>
          <a:ln w="57150">
            <a:solidFill>
              <a:srgbClr val="049D89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1507236"/>
            <a:ext cx="4124325" cy="4432300"/>
            <a:chOff x="364236" y="1507236"/>
            <a:chExt cx="4124325" cy="4432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6" y="1507236"/>
              <a:ext cx="4123944" cy="4431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008" y="1588008"/>
              <a:ext cx="3895344" cy="42031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6433" y="1559433"/>
              <a:ext cx="3952875" cy="4260850"/>
            </a:xfrm>
            <a:custGeom>
              <a:avLst/>
              <a:gdLst/>
              <a:ahLst/>
              <a:cxnLst/>
              <a:rect l="l" t="t" r="r" b="b"/>
              <a:pathLst>
                <a:path w="3952875" h="4260850">
                  <a:moveTo>
                    <a:pt x="0" y="4260342"/>
                  </a:moveTo>
                  <a:lnTo>
                    <a:pt x="3952494" y="4260342"/>
                  </a:lnTo>
                  <a:lnTo>
                    <a:pt x="3952494" y="0"/>
                  </a:lnTo>
                  <a:lnTo>
                    <a:pt x="0" y="0"/>
                  </a:lnTo>
                  <a:lnTo>
                    <a:pt x="0" y="4260342"/>
                  </a:lnTo>
                  <a:close/>
                </a:path>
              </a:pathLst>
            </a:custGeom>
            <a:ln w="57150">
              <a:solidFill>
                <a:srgbClr val="019C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82641" y="1816735"/>
            <a:ext cx="387096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Durante</a:t>
            </a:r>
            <a:r>
              <a:rPr sz="2000" b="1" spc="2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2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mes</a:t>
            </a:r>
            <a:r>
              <a:rPr sz="2000" b="1" spc="3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2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septiembre, </a:t>
            </a:r>
            <a:r>
              <a:rPr sz="2000" b="1" dirty="0">
                <a:latin typeface="Arial"/>
                <a:cs typeface="Arial"/>
              </a:rPr>
              <a:t>como</a:t>
            </a:r>
            <a:r>
              <a:rPr sz="2000" b="1" spc="3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parte</a:t>
            </a:r>
            <a:r>
              <a:rPr sz="2000" b="1" spc="3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3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3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colaboración </a:t>
            </a:r>
            <a:r>
              <a:rPr sz="2000" b="1" dirty="0">
                <a:latin typeface="Arial"/>
                <a:cs typeface="Arial"/>
              </a:rPr>
              <a:t>establecida</a:t>
            </a:r>
            <a:r>
              <a:rPr sz="2000" b="1" spc="345" dirty="0">
                <a:latin typeface="Arial"/>
                <a:cs typeface="Arial"/>
              </a:rPr>
              <a:t>  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350" dirty="0">
                <a:latin typeface="Arial"/>
                <a:cs typeface="Arial"/>
              </a:rPr>
              <a:t>  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355" dirty="0">
                <a:latin typeface="Arial"/>
                <a:cs typeface="Arial"/>
              </a:rPr>
              <a:t>   </a:t>
            </a:r>
            <a:r>
              <a:rPr lang="es-MX"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400" b="1" spc="-1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lanta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400" b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anufacturera</a:t>
            </a:r>
            <a:r>
              <a:rPr sz="24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CPP,</a:t>
            </a:r>
            <a:r>
              <a:rPr sz="24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recibimos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4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donación</a:t>
            </a:r>
            <a:r>
              <a:rPr sz="2000" b="1" spc="4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una</a:t>
            </a:r>
            <a:r>
              <a:rPr sz="2000" b="1" spc="5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máquina</a:t>
            </a:r>
            <a:r>
              <a:rPr sz="2000" b="1" spc="45" dirty="0">
                <a:latin typeface="Arial"/>
                <a:cs typeface="Arial"/>
              </a:rPr>
              <a:t> 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soldadura.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4204792"/>
            <a:ext cx="2472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6769" algn="l"/>
                <a:tab pos="1934210" algn="l"/>
              </a:tabLst>
            </a:pPr>
            <a:r>
              <a:rPr sz="2000" b="1" spc="-20" dirty="0">
                <a:latin typeface="Arial"/>
                <a:cs typeface="Arial"/>
              </a:rPr>
              <a:t>Este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equipo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0" dirty="0">
                <a:latin typeface="Arial"/>
                <a:cs typeface="Arial"/>
              </a:rPr>
              <a:t>será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3617" y="4204792"/>
            <a:ext cx="1149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3565" algn="l"/>
              </a:tabLst>
            </a:pPr>
            <a:r>
              <a:rPr sz="2000" b="1" spc="-25" dirty="0">
                <a:latin typeface="Arial"/>
                <a:cs typeface="Arial"/>
              </a:rPr>
              <a:t>de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0" dirty="0">
                <a:latin typeface="Arial"/>
                <a:cs typeface="Arial"/>
              </a:rPr>
              <a:t>gran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2641" y="4510277"/>
            <a:ext cx="38696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utilidad</a:t>
            </a:r>
            <a:r>
              <a:rPr sz="2000" b="1" spc="470" dirty="0">
                <a:latin typeface="Arial"/>
                <a:cs typeface="Arial"/>
              </a:rPr>
              <a:t>   </a:t>
            </a:r>
            <a:r>
              <a:rPr sz="2000" b="1" dirty="0">
                <a:latin typeface="Arial"/>
                <a:cs typeface="Arial"/>
              </a:rPr>
              <a:t>para</a:t>
            </a:r>
            <a:r>
              <a:rPr sz="2000" b="1" spc="480" dirty="0">
                <a:latin typeface="Arial"/>
                <a:cs typeface="Arial"/>
              </a:rPr>
              <a:t>  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470" dirty="0">
                <a:latin typeface="Arial"/>
                <a:cs typeface="Arial"/>
              </a:rPr>
              <a:t>   </a:t>
            </a:r>
            <a:r>
              <a:rPr sz="2000" b="1" spc="-10" dirty="0">
                <a:latin typeface="Arial"/>
                <a:cs typeface="Arial"/>
              </a:rPr>
              <a:t>próximo </a:t>
            </a:r>
            <a:r>
              <a:rPr sz="2000" b="1" dirty="0">
                <a:latin typeface="Arial"/>
                <a:cs typeface="Arial"/>
              </a:rPr>
              <a:t>diplomado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ofertará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UTG, </a:t>
            </a:r>
            <a:r>
              <a:rPr sz="2000" b="1" dirty="0">
                <a:latin typeface="Arial"/>
                <a:cs typeface="Arial"/>
              </a:rPr>
              <a:t>orientado</a:t>
            </a:r>
            <a:r>
              <a:rPr sz="2000" b="1" spc="3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4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capacitación</a:t>
            </a:r>
            <a:r>
              <a:rPr sz="2000" b="1" spc="39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dirty="0">
                <a:latin typeface="Arial"/>
                <a:cs typeface="Arial"/>
              </a:rPr>
              <a:t>personal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técnico.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29257" y="658749"/>
            <a:ext cx="6285484" cy="682878"/>
          </a:xfrm>
          <a:prstGeom prst="rect">
            <a:avLst/>
          </a:prstGeom>
        </p:spPr>
        <p:txBody>
          <a:bodyPr vert="horz" wrap="square" lIns="0" tIns="188594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DONACIÓN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36DAE9-348D-4708-A864-11478A99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799" y="2847905"/>
            <a:ext cx="3200401" cy="3385542"/>
          </a:xfrm>
        </p:spPr>
        <p:txBody>
          <a:bodyPr/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realizó una conferencia con motivo del Día Mundial de las Víctimas de Siniestros Viales, la cual tuvo como finalidad generar conciencia sobre la importancia de la seguridad vial y la prevención de accidentes de tránsito.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9DB6C40-5942-44B0-8F62-9337303C0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" y="457200"/>
            <a:ext cx="8839201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indent="1534795" algn="ctr">
              <a:lnSpc>
                <a:spcPct val="100000"/>
              </a:lnSpc>
              <a:spcBef>
                <a:spcPts val="105"/>
              </a:spcBef>
            </a:pPr>
            <a:br>
              <a:rPr lang="es-ES" sz="2400" spc="-10" dirty="0">
                <a:latin typeface="Arial"/>
                <a:cs typeface="Arial"/>
              </a:rPr>
            </a:br>
            <a:r>
              <a:rPr lang="es-ES" spc="-10" dirty="0">
                <a:latin typeface="Arial"/>
                <a:cs typeface="Arial"/>
              </a:rPr>
              <a:t>CONFERENCIA EN CONMEMORACIÓN AL DÍA MUNDIAL DE LAS VÍCTIMAS DE SINIESTROS VIALES</a:t>
            </a:r>
            <a:endParaRPr spc="-10" dirty="0">
              <a:solidFill>
                <a:srgbClr val="0CB392"/>
              </a:solidFill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93538F-1B32-4D24-AFAE-45E500281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3971"/>
            <a:ext cx="4759302" cy="3569476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117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A0408-4045-4521-9FE8-F223BFFF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914400"/>
            <a:ext cx="8915400" cy="1477328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XXIV COMPETENCIA DEL CONOCIMIENTO INSTITUTO TECNOLÓGICO DE CANANEA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D8B2A6-87A1-4CA0-9966-31B31CAA9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286363"/>
            <a:ext cx="4343400" cy="3877985"/>
          </a:xfrm>
        </p:spPr>
        <p:txBody>
          <a:bodyPr/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el mes de noviembre se participó en la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 del Conocimiento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realizada en el Instituto Tecnológica de Cananea, donde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jóvenes estudiantes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representaron a la institución en las competencias correspondientes a las áreas de Administración y Ciencias Básicas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demostrando su preparación académica y compromiso con la excelencia educativa.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F1039A-BF41-4369-85FA-5D5B05F75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b="31147"/>
          <a:stretch/>
        </p:blipFill>
        <p:spPr>
          <a:xfrm>
            <a:off x="4838700" y="2267868"/>
            <a:ext cx="4076700" cy="3268125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78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ED804-DCCB-4901-B4B7-ADE3CB83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984885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CAPACITACIÓN DOCENTE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“PLC BÁSICO”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FBBDE-6528-4F54-894C-7BFF0E5AB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290439"/>
            <a:ext cx="4191000" cy="3508653"/>
          </a:xfrm>
        </p:spPr>
        <p:txBody>
          <a:bodyPr/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Durante el periodo cuatrimestral, los docentes participaron en la capacitación del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“PLC Básico”,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fortaleciendo sus conocimientos y habilidades en el manejo de controladores lógicos programables, con el objetivo de mejorar los procesos de enseñanza y actualización tecnológica en el ámbito académico.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60148A-6A66-4E9A-A961-B41EFC81C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82" y="2268985"/>
            <a:ext cx="4107759" cy="3080819"/>
          </a:xfrm>
          <a:prstGeom prst="rect">
            <a:avLst/>
          </a:prstGeom>
          <a:ln w="57150">
            <a:solidFill>
              <a:srgbClr val="049D89"/>
            </a:solidFill>
          </a:ln>
        </p:spPr>
      </p:pic>
    </p:spTree>
    <p:extLst>
      <p:ext uri="{BB962C8B-B14F-4D97-AF65-F5344CB8AC3E}">
        <p14:creationId xmlns:p14="http://schemas.microsoft.com/office/powerpoint/2010/main" val="316285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0528B2-A99B-421A-8A55-CF03ECFE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6"/>
          <a:stretch/>
        </p:blipFill>
        <p:spPr>
          <a:xfrm>
            <a:off x="4724400" y="3581400"/>
            <a:ext cx="4233178" cy="2786062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418AB9-AB50-406A-BF54-9120D6D9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29" y="762000"/>
            <a:ext cx="7257541" cy="484251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CAPACITACIÓN DOCENTE “LÁSER”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91F2B-E09F-455B-B623-72369B1B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432" y="1676400"/>
            <a:ext cx="3352800" cy="4308872"/>
          </a:xfrm>
        </p:spPr>
        <p:txBody>
          <a:bodyPr/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Durante el periodo cuatrimestral, los docentes recibieron capacitación en el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“Láser”,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 el propósito de fortalecer sus conocimientos técnicos y habilidades en el manejo y aplicación de esta tecnología, contribuyendo a la actualización académica y a la mejora de los procesos de enseñanza en su área correspondiente.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59AE9E-DA0E-4AD9-8D64-D2D4C9C78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r="8519"/>
          <a:stretch/>
        </p:blipFill>
        <p:spPr>
          <a:xfrm>
            <a:off x="3886200" y="1447800"/>
            <a:ext cx="2966638" cy="3200399"/>
          </a:xfrm>
          <a:prstGeom prst="rect">
            <a:avLst/>
          </a:prstGeom>
          <a:ln w="57150" cap="sq">
            <a:solidFill>
              <a:srgbClr val="049D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78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DDF6C-D0D7-9A47-7366-B4E9354E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32472"/>
            <a:ext cx="7500978" cy="1477328"/>
          </a:xfrm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PRESENTACIÓN DE PROYECTOS INTEGRADORES “SUMO BOT”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D8852A-E3F2-A549-CC78-56DD7B95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97" y="2124433"/>
            <a:ext cx="3740515" cy="4001095"/>
          </a:xfrm>
        </p:spPr>
        <p:txBody>
          <a:bodyPr/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Los alumnos de la carrera de mecatrónica presentaron sus proyectos de la materia de integradora en donde diseñaron y desarrollaron robots funcionales. Estas actividad permitieron la aplicación práctica de conocimientos en mecánica, electrónica y programación, fortaleciendo sus competencias técnicas y su formación integral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2157CD6-5C4F-7919-0A58-CAA4FB21ED23}"/>
              </a:ext>
            </a:extLst>
          </p:cNvPr>
          <p:cNvGrpSpPr/>
          <p:nvPr/>
        </p:nvGrpSpPr>
        <p:grpSpPr>
          <a:xfrm>
            <a:off x="4572000" y="2209800"/>
            <a:ext cx="4382474" cy="4115784"/>
            <a:chOff x="4114800" y="2209800"/>
            <a:chExt cx="4763474" cy="426818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F10F767-30DE-0B1A-2EE9-C7275C5E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209800"/>
              <a:ext cx="2829796" cy="3431406"/>
            </a:xfrm>
            <a:prstGeom prst="rect">
              <a:avLst/>
            </a:prstGeom>
            <a:ln w="57150">
              <a:solidFill>
                <a:srgbClr val="049D89"/>
              </a:solidFill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824F6A0-BF84-9E87-2E9E-51571EB0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9" t="66954" r="18723"/>
            <a:stretch>
              <a:fillRect/>
            </a:stretch>
          </p:blipFill>
          <p:spPr>
            <a:xfrm>
              <a:off x="6170138" y="4533682"/>
              <a:ext cx="2708136" cy="1944302"/>
            </a:xfrm>
            <a:prstGeom prst="rect">
              <a:avLst/>
            </a:prstGeom>
            <a:ln w="57150">
              <a:solidFill>
                <a:srgbClr val="049D8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178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724" y="1005077"/>
            <a:ext cx="7172325" cy="4834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Universidad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Tecnológica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Guaymas</a:t>
            </a:r>
            <a:endParaRPr sz="14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Programas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Educativos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nivel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Técnico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Superior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Universitario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(T.S.U.)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483234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10" dirty="0">
                <a:latin typeface="Arial MT"/>
                <a:cs typeface="Arial MT"/>
              </a:rPr>
              <a:t> Manufactura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Aeronáutica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Área Maquinados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Precisión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483234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Procesos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Industriales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Área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Manufactura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483234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Mecatrónica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Área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Automatización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 MT"/>
              <a:cs typeface="Arial MT"/>
            </a:endParaRPr>
          </a:p>
          <a:p>
            <a:pPr marL="483234">
              <a:lnSpc>
                <a:spcPct val="100000"/>
              </a:lnSpc>
            </a:pPr>
            <a:r>
              <a:rPr sz="1200" spc="-20" dirty="0">
                <a:latin typeface="Arial MT"/>
                <a:cs typeface="Arial MT"/>
              </a:rPr>
              <a:t>T.S.U.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Administración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Área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Formulación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Proyectos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Programas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Educativos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nivel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Ingeniería/Licenciatura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(Continuidad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estudios)</a:t>
            </a:r>
            <a:endParaRPr sz="1400">
              <a:latin typeface="Arial"/>
              <a:cs typeface="Arial"/>
            </a:endParaRPr>
          </a:p>
          <a:p>
            <a:pPr marL="483234" marR="4060825">
              <a:lnSpc>
                <a:spcPct val="250000"/>
              </a:lnSpc>
              <a:spcBef>
                <a:spcPts val="130"/>
              </a:spcBef>
            </a:pPr>
            <a:r>
              <a:rPr sz="1200" dirty="0">
                <a:latin typeface="Arial MT"/>
                <a:cs typeface="Arial MT"/>
              </a:rPr>
              <a:t>Ingeniería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Productivos </a:t>
            </a:r>
            <a:r>
              <a:rPr sz="1200" dirty="0">
                <a:latin typeface="Arial MT"/>
                <a:cs typeface="Arial MT"/>
              </a:rPr>
              <a:t>Ingeniería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Manufactura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Aeronáutica</a:t>
            </a:r>
            <a:endParaRPr sz="1200">
              <a:latin typeface="Arial MT"/>
              <a:cs typeface="Arial MT"/>
            </a:endParaRPr>
          </a:p>
          <a:p>
            <a:pPr marL="483234" marR="3362325">
              <a:lnSpc>
                <a:spcPts val="3600"/>
              </a:lnSpc>
              <a:spcBef>
                <a:spcPts val="280"/>
              </a:spcBef>
            </a:pPr>
            <a:r>
              <a:rPr sz="1200" dirty="0">
                <a:latin typeface="Arial MT"/>
                <a:cs typeface="Arial MT"/>
              </a:rPr>
              <a:t>Licenciatura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Gestión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Negocios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Proyectos </a:t>
            </a:r>
            <a:r>
              <a:rPr sz="1200" dirty="0">
                <a:latin typeface="Arial MT"/>
                <a:cs typeface="Arial MT"/>
              </a:rPr>
              <a:t>Ingeniería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Mecatrónica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2" y="1694688"/>
            <a:ext cx="390144" cy="4663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2" y="2240279"/>
            <a:ext cx="390144" cy="382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503" y="2706623"/>
            <a:ext cx="390144" cy="382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503" y="3168395"/>
            <a:ext cx="390144" cy="382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9932" y="4117847"/>
            <a:ext cx="390144" cy="382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32" y="4579620"/>
            <a:ext cx="390144" cy="3825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503" y="5045964"/>
            <a:ext cx="390144" cy="382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932" y="5510784"/>
            <a:ext cx="390144" cy="3825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94685" y="662127"/>
            <a:ext cx="2757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PROGRAMAS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VIGENTES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72880-965F-9916-44E7-344B341C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58" y="762000"/>
            <a:ext cx="6285484" cy="984885"/>
          </a:xfrm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ENTREGA DE CONSTANCIAS DE IDIOMA A PEGUSA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E8C926-7D4B-3B69-0857-A320F9651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76" y="2133600"/>
            <a:ext cx="3150578" cy="3139321"/>
          </a:xfrm>
        </p:spPr>
        <p:txBody>
          <a:bodyPr/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parte de la colaboración que se tiene entre la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y PEGUSA,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la academia de inglés se realizó la entrega 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constancias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culminación del nivel pre-intermedio impartida por nuestros docentes.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02D150-A7B2-6292-E9B9-540BDBC37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54" y="2149839"/>
            <a:ext cx="4683236" cy="3077766"/>
          </a:xfrm>
          <a:prstGeom prst="rect">
            <a:avLst/>
          </a:prstGeom>
          <a:ln w="57150">
            <a:solidFill>
              <a:srgbClr val="049D89"/>
            </a:solidFill>
          </a:ln>
        </p:spPr>
      </p:pic>
    </p:spTree>
    <p:extLst>
      <p:ext uri="{BB962C8B-B14F-4D97-AF65-F5344CB8AC3E}">
        <p14:creationId xmlns:p14="http://schemas.microsoft.com/office/powerpoint/2010/main" val="4026722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91689" y="1392577"/>
            <a:ext cx="5760619" cy="1374464"/>
          </a:xfrm>
          <a:prstGeom prst="rect">
            <a:avLst/>
          </a:prstGeom>
        </p:spPr>
        <p:txBody>
          <a:bodyPr vert="horz" wrap="square" lIns="0" tIns="8125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dirty="0">
                <a:solidFill>
                  <a:srgbClr val="585858"/>
                </a:solidFill>
                <a:latin typeface="Verdana"/>
                <a:cs typeface="Verdana"/>
              </a:rPr>
              <a:t>INFORME</a:t>
            </a:r>
            <a:r>
              <a:rPr sz="3600" spc="-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Verdana"/>
                <a:cs typeface="Verdana"/>
              </a:rPr>
              <a:t>ACADÉMICO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9379" y="3183635"/>
            <a:ext cx="3825240" cy="166370"/>
          </a:xfrm>
          <a:custGeom>
            <a:avLst/>
            <a:gdLst/>
            <a:ahLst/>
            <a:cxnLst/>
            <a:rect l="l" t="t" r="r" b="b"/>
            <a:pathLst>
              <a:path w="3825240" h="166370">
                <a:moveTo>
                  <a:pt x="3825240" y="0"/>
                </a:moveTo>
                <a:lnTo>
                  <a:pt x="0" y="0"/>
                </a:lnTo>
                <a:lnTo>
                  <a:pt x="0" y="166115"/>
                </a:lnTo>
                <a:lnTo>
                  <a:pt x="3825240" y="166115"/>
                </a:lnTo>
                <a:lnTo>
                  <a:pt x="3825240" y="0"/>
                </a:lnTo>
                <a:close/>
              </a:path>
            </a:pathLst>
          </a:custGeom>
          <a:solidFill>
            <a:srgbClr val="00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9379" y="3427476"/>
            <a:ext cx="3825240" cy="166370"/>
          </a:xfrm>
          <a:custGeom>
            <a:avLst/>
            <a:gdLst/>
            <a:ahLst/>
            <a:cxnLst/>
            <a:rect l="l" t="t" r="r" b="b"/>
            <a:pathLst>
              <a:path w="3825240" h="166370">
                <a:moveTo>
                  <a:pt x="3825240" y="0"/>
                </a:moveTo>
                <a:lnTo>
                  <a:pt x="0" y="0"/>
                </a:lnTo>
                <a:lnTo>
                  <a:pt x="0" y="166115"/>
                </a:lnTo>
                <a:lnTo>
                  <a:pt x="3825240" y="166115"/>
                </a:lnTo>
                <a:lnTo>
                  <a:pt x="3825240" y="0"/>
                </a:lnTo>
                <a:close/>
              </a:path>
            </a:pathLst>
          </a:custGeom>
          <a:solidFill>
            <a:srgbClr val="009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399" y="3802382"/>
            <a:ext cx="65532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767070"/>
                </a:solidFill>
                <a:latin typeface="Verdana"/>
                <a:cs typeface="Verdana"/>
              </a:rPr>
              <a:t>SEPTIEMBRE</a:t>
            </a:r>
            <a:r>
              <a:rPr sz="2800" b="1" spc="-15" dirty="0">
                <a:solidFill>
                  <a:srgbClr val="767070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767070"/>
                </a:solidFill>
                <a:latin typeface="Verdana"/>
                <a:cs typeface="Verdana"/>
              </a:rPr>
              <a:t>–</a:t>
            </a:r>
            <a:r>
              <a:rPr sz="2800" b="1" spc="-10" dirty="0">
                <a:solidFill>
                  <a:srgbClr val="767070"/>
                </a:solidFill>
                <a:latin typeface="Verdana"/>
                <a:cs typeface="Verdana"/>
              </a:rPr>
              <a:t> </a:t>
            </a:r>
            <a:r>
              <a:rPr lang="es-ES" sz="2800" b="1" dirty="0">
                <a:solidFill>
                  <a:srgbClr val="767070"/>
                </a:solidFill>
                <a:latin typeface="Verdana"/>
                <a:cs typeface="Verdana"/>
              </a:rPr>
              <a:t>DICIEMBRE</a:t>
            </a:r>
            <a:r>
              <a:rPr sz="2800" b="1" spc="-10" dirty="0">
                <a:solidFill>
                  <a:srgbClr val="767070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767070"/>
                </a:solidFill>
                <a:latin typeface="Verdana"/>
                <a:cs typeface="Verdana"/>
              </a:rPr>
              <a:t>2025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61524"/>
              </p:ext>
            </p:extLst>
          </p:nvPr>
        </p:nvGraphicFramePr>
        <p:xfrm>
          <a:off x="1828800" y="2002885"/>
          <a:ext cx="5869940" cy="2852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659">
                <a:tc gridSpan="3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MATRÍCULA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ACTIVA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SEPTIEMBRE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DICIEMBRE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2025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CARRERAS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INICIO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FINALIZAR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829310" marR="619125" indent="-2012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TÉCNICO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SUPERIOR UNIVERSITARIO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lang="en-US" sz="1400" b="1" spc="-25" dirty="0">
                          <a:latin typeface="Arial"/>
                          <a:cs typeface="Arial"/>
                        </a:rPr>
                        <a:t>259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INGENIERÍA/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LICENCIATURAS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400" b="1" spc="-25" dirty="0"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71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412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600" b="1" dirty="0">
                          <a:latin typeface="Arial"/>
                          <a:cs typeface="Arial"/>
                        </a:rPr>
                        <a:t>367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467600" cy="1214435"/>
          </a:xfrm>
          <a:prstGeom prst="rect">
            <a:avLst/>
          </a:prstGeom>
        </p:spPr>
        <p:txBody>
          <a:bodyPr vert="horz" wrap="square" lIns="0" tIns="715010" rIns="0" bIns="0" rtlCol="0">
            <a:spAutoFit/>
          </a:bodyPr>
          <a:lstStyle/>
          <a:p>
            <a:pPr marL="13462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Arial"/>
                <a:cs typeface="Arial"/>
              </a:rPr>
              <a:t>MATRÍCULA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GENERAL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ACTIVA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4F70A-6580-4BB3-84D0-86620DDF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06" y="802958"/>
            <a:ext cx="6172200" cy="984885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DESERCIÓN Y PRINCIPALES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CAUSAS DE BAJA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DDBF7E5-9512-482A-A8AB-2A1FEC7E1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717358"/>
              </p:ext>
            </p:extLst>
          </p:nvPr>
        </p:nvGraphicFramePr>
        <p:xfrm>
          <a:off x="1600201" y="2133600"/>
          <a:ext cx="551021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19955B4-6356-4FCE-BAEC-A566462C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02439"/>
              </p:ext>
            </p:extLst>
          </p:nvPr>
        </p:nvGraphicFramePr>
        <p:xfrm>
          <a:off x="3200400" y="5527357"/>
          <a:ext cx="3581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9038843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BAJAS  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87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4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699" y="685800"/>
            <a:ext cx="8014283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latin typeface="Arial"/>
                <a:cs typeface="Arial"/>
              </a:rPr>
              <a:t>MATRÍCULA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lang="es-MX" dirty="0">
                <a:latin typeface="Arial"/>
                <a:cs typeface="Arial"/>
              </a:rPr>
              <a:t>ALCANZADA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PARA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EL </a:t>
            </a:r>
            <a:r>
              <a:rPr dirty="0">
                <a:latin typeface="Arial"/>
                <a:cs typeface="Arial"/>
              </a:rPr>
              <a:t>NUEVO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CICLO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ESCOLAR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Arial"/>
                <a:cs typeface="Arial"/>
              </a:rPr>
              <a:t>CUATRIMESTRE SEP-</a:t>
            </a:r>
            <a:r>
              <a:rPr sz="2000" dirty="0">
                <a:latin typeface="Arial"/>
                <a:cs typeface="Arial"/>
              </a:rPr>
              <a:t>DIC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2025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42106"/>
              </p:ext>
            </p:extLst>
          </p:nvPr>
        </p:nvGraphicFramePr>
        <p:xfrm>
          <a:off x="661273" y="2286000"/>
          <a:ext cx="7811134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45">
                <a:tc gridSpan="2">
                  <a:txBody>
                    <a:bodyPr/>
                    <a:lstStyle/>
                    <a:p>
                      <a:pPr marL="2336800" marR="2273935" indent="1549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INSCRITOS </a:t>
                      </a:r>
                      <a:endParaRPr lang="es-MX" sz="1600" b="1" spc="-1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2336800" marR="2273935" indent="-63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SEPTIEMBRE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MX"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DICIEMBRE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CARRERAS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INSCRITOS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Emprendimiento,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</a:t>
                      </a:r>
                      <a:r>
                        <a:rPr sz="16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6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Productivos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Robótica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813">
                <a:tc>
                  <a:txBody>
                    <a:bodyPr/>
                    <a:lstStyle/>
                    <a:p>
                      <a:pPr marL="44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387" y="838200"/>
            <a:ext cx="68972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Arial"/>
                <a:cs typeface="Arial"/>
              </a:rPr>
              <a:t>MATRÍCULA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POR </a:t>
            </a:r>
            <a:r>
              <a:rPr spc="-10" dirty="0">
                <a:latin typeface="Arial"/>
                <a:cs typeface="Arial"/>
              </a:rPr>
              <a:t>CARRERA</a:t>
            </a:r>
            <a:r>
              <a:rPr lang="es-MX" spc="-10" dirty="0">
                <a:latin typeface="Arial"/>
                <a:cs typeface="Arial"/>
              </a:rPr>
              <a:t> T.S.U.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90755"/>
              </p:ext>
            </p:extLst>
          </p:nvPr>
        </p:nvGraphicFramePr>
        <p:xfrm>
          <a:off x="1058862" y="1676400"/>
          <a:ext cx="7026275" cy="4512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0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MATRÍCULA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T.S.U.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CUATRIMESTRE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SEPTIEMBRE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s-MX"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DICIEMBRE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CARRERA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91440" indent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cuatrimestre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22555" indent="-127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finalizar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cuatrimestre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490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Emprendimiento,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</a:t>
                      </a:r>
                      <a:r>
                        <a:rPr sz="14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4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500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Manufactura</a:t>
                      </a:r>
                      <a:r>
                        <a:rPr sz="14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r>
                        <a:rPr sz="14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Maquinados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Robótica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sz="14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Industriales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MX"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2882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</a:t>
                      </a:r>
                      <a:r>
                        <a:rPr sz="14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s-MX"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18087"/>
              </p:ext>
            </p:extLst>
          </p:nvPr>
        </p:nvGraphicFramePr>
        <p:xfrm>
          <a:off x="1510982" y="2438400"/>
          <a:ext cx="6122034" cy="2816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MATRÍCULA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INGENIERÍA/LICENCIATURA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CUATRIMESTRE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MX"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SEPTIEMBRE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MX"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DICIEMBRE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106680" indent="150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r>
                        <a:rPr sz="14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cuatrimestre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 marR="99060" indent="-13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finalizar</a:t>
                      </a:r>
                      <a:r>
                        <a:rPr sz="14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cuatrimestre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4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Productivos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Negocios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MX"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81000" y="838200"/>
            <a:ext cx="8686800" cy="1183913"/>
          </a:xfrm>
          <a:prstGeom prst="rect">
            <a:avLst/>
          </a:prstGeom>
        </p:spPr>
        <p:txBody>
          <a:bodyPr vert="horz" wrap="square" lIns="0" tIns="684783" rIns="0" bIns="0" rtlCol="0">
            <a:spAutoFit/>
          </a:bodyPr>
          <a:lstStyle/>
          <a:p>
            <a:pPr marL="154051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Arial"/>
                <a:cs typeface="Arial"/>
              </a:rPr>
              <a:t>MATRÍCULA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POR </a:t>
            </a:r>
            <a:r>
              <a:rPr spc="-10" dirty="0">
                <a:latin typeface="Arial"/>
                <a:cs typeface="Arial"/>
              </a:rPr>
              <a:t>CARRERA</a:t>
            </a:r>
            <a:r>
              <a:rPr lang="es-MX" spc="-10" dirty="0">
                <a:latin typeface="Arial"/>
                <a:cs typeface="Arial"/>
              </a:rPr>
              <a:t> ING/LIC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393" y="674527"/>
            <a:ext cx="818860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RENDIMIENTO</a:t>
            </a:r>
            <a:r>
              <a:rPr spc="-1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ACADÉMICO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PROMEDIO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92899"/>
              </p:ext>
            </p:extLst>
          </p:nvPr>
        </p:nvGraphicFramePr>
        <p:xfrm>
          <a:off x="569370" y="1196423"/>
          <a:ext cx="8188608" cy="4885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CARRERA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151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32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PROMEDIO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ACTUALIZADO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SEPTIEMBRE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MX"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DICIEMBRE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2025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4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Emprendimiento,</a:t>
                      </a:r>
                      <a:r>
                        <a:rPr sz="14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</a:t>
                      </a:r>
                      <a:r>
                        <a:rPr sz="14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400" b="1" spc="-50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es-MX" sz="1400" b="1" spc="-50" dirty="0">
                          <a:latin typeface="Arial"/>
                          <a:cs typeface="Arial"/>
                        </a:rPr>
                        <a:t>.14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4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8.91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sz="14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400" b="1" spc="-50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es-MX" sz="1400" b="1" spc="-50" dirty="0">
                          <a:latin typeface="Arial"/>
                          <a:cs typeface="Arial"/>
                        </a:rPr>
                        <a:t>.03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</a:t>
                      </a:r>
                      <a:r>
                        <a:rPr sz="14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sz="14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400" b="1" spc="-50" dirty="0">
                          <a:latin typeface="Arial"/>
                          <a:cs typeface="Arial"/>
                        </a:rPr>
                        <a:t>8</a:t>
                      </a:r>
                      <a:r>
                        <a:rPr lang="es-MX" sz="1400" b="1" spc="-50" dirty="0">
                          <a:latin typeface="Arial"/>
                          <a:cs typeface="Arial"/>
                        </a:rPr>
                        <a:t>.92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  <a:r>
                        <a:rPr sz="14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400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Maquinados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sz="14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9.86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sz="14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Industriales</a:t>
                      </a:r>
                      <a:r>
                        <a:rPr sz="14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spc="-50" dirty="0"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</a:t>
                      </a:r>
                      <a:r>
                        <a:rPr sz="14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Aeronáutica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9.</a:t>
                      </a:r>
                      <a:r>
                        <a:rPr lang="es-MX" sz="1400" b="1" spc="-25" dirty="0">
                          <a:latin typeface="Arial"/>
                          <a:cs typeface="Arial"/>
                        </a:rPr>
                        <a:t>08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9.</a:t>
                      </a:r>
                      <a:r>
                        <a:rPr lang="es-MX" sz="1400" b="1" spc="-25" dirty="0">
                          <a:latin typeface="Arial"/>
                          <a:cs typeface="Arial"/>
                        </a:rPr>
                        <a:t>16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5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MX" sz="1400" b="1" spc="-25" dirty="0">
                          <a:latin typeface="Arial"/>
                          <a:cs typeface="Arial"/>
                        </a:rPr>
                        <a:t>9.10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8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Mecatrónica en Robótica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ES" sz="1400" b="1" dirty="0">
                          <a:latin typeface="Arial"/>
                          <a:cs typeface="Arial"/>
                        </a:rPr>
                        <a:t>8.99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33162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</a:t>
                      </a:r>
                      <a:r>
                        <a:rPr sz="14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4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Negocios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Proyectos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9.4</a:t>
                      </a:r>
                      <a:r>
                        <a:rPr lang="es-MX" sz="1400" b="1" spc="-25" dirty="0">
                          <a:latin typeface="Arial"/>
                          <a:cs typeface="Arial"/>
                        </a:rPr>
                        <a:t>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0AD3AA2-3830-40A6-B46E-ACEED94EA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46205"/>
              </p:ext>
            </p:extLst>
          </p:nvPr>
        </p:nvGraphicFramePr>
        <p:xfrm>
          <a:off x="5943600" y="6081508"/>
          <a:ext cx="28194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29038843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TOTAL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8786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1934</Words>
  <Application>Microsoft Office PowerPoint</Application>
  <PresentationFormat>Presentación en pantalla (4:3)</PresentationFormat>
  <Paragraphs>554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MT</vt:lpstr>
      <vt:lpstr>Calibri</vt:lpstr>
      <vt:lpstr>Times New Roman</vt:lpstr>
      <vt:lpstr>Verdana</vt:lpstr>
      <vt:lpstr>Office Theme</vt:lpstr>
      <vt:lpstr>PUNTO No.5.2 INFORME ACADÉMICO</vt:lpstr>
      <vt:lpstr>NUEVOS PROGRAMAS EDUCATIVOS 2024</vt:lpstr>
      <vt:lpstr>PROGRAMAS VIGENTES</vt:lpstr>
      <vt:lpstr>MATRÍCULA GENERAL ACTIVA</vt:lpstr>
      <vt:lpstr>DESERCIÓN Y PRINCIPALES  CAUSAS DE BAJA </vt:lpstr>
      <vt:lpstr>MATRÍCULA ALCANZADA PARA EL NUEVO CICLO ESCOLAR CUATRIMESTRE SEP-DIC 2025</vt:lpstr>
      <vt:lpstr>MATRÍCULA POR CARRERA T.S.U.</vt:lpstr>
      <vt:lpstr>MATRÍCULA POR CARRERA ING/LIC</vt:lpstr>
      <vt:lpstr>RENDIMIENTO ACADÉMICO - PROMEDIO</vt:lpstr>
      <vt:lpstr>PLANTILLA DEL PERSONAL HISTÓRICO</vt:lpstr>
      <vt:lpstr>Presentación de PowerPoint</vt:lpstr>
      <vt:lpstr>TÉCNICO SUPERIOR UNIVERSITARIO HISTÓRICO</vt:lpstr>
      <vt:lpstr>LICENCIATURA/ INGENIERÍA HISTÓRICO</vt:lpstr>
      <vt:lpstr>EGRESADOS Y EFICIENCIA TERMINAL HISTÓRICO</vt:lpstr>
      <vt:lpstr>EGRESADOS Y EFICIENCIA TERMINAL HISTÓRICO</vt:lpstr>
      <vt:lpstr>RELACIÓN BECA/ALUMNO SEPTIEMBRE – DICIEMBRE 2025</vt:lpstr>
      <vt:lpstr>ESTRATEGIAS LLEVADAS A CABO PARA MEJORA ACADÉMICA</vt:lpstr>
      <vt:lpstr>SEMANA DE LA INGENIERÍA</vt:lpstr>
      <vt:lpstr>TUTORÍAS</vt:lpstr>
      <vt:lpstr>PROYECTO COECYT</vt:lpstr>
      <vt:lpstr>VISITAS INDUSTRIALES</vt:lpstr>
      <vt:lpstr>PROYECTO DE COMPOSTAJE</vt:lpstr>
      <vt:lpstr>CERTIFICACIÓN PRIMER CICLO DE FORMACIÓN</vt:lpstr>
      <vt:lpstr>DONACIÓN DE EQUIPO</vt:lpstr>
      <vt:lpstr> CONFERENCIA EN CONMEMORACIÓN AL DÍA MUNDIAL DE LAS VÍCTIMAS DE SINIESTROS VIALES</vt:lpstr>
      <vt:lpstr>XXIV COMPETENCIA DEL CONOCIMIENTO INSTITUTO TECNOLÓGICO DE CANANEA</vt:lpstr>
      <vt:lpstr>CAPACITACIÓN DOCENTE  “PLC BÁSICO”</vt:lpstr>
      <vt:lpstr>CAPACITACIÓN DOCENTE “LÁSER”</vt:lpstr>
      <vt:lpstr>PRESENTACIÓN DE PROYECTOS INTEGRADORES “SUMO BOT”</vt:lpstr>
      <vt:lpstr>ENTREGA DE CONSTANCIAS DE IDIOMA A PEGUSA</vt:lpstr>
      <vt:lpstr>INFORME ACADÉMICO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Gil</dc:creator>
  <cp:lastModifiedBy>Marina</cp:lastModifiedBy>
  <cp:revision>43</cp:revision>
  <dcterms:created xsi:type="dcterms:W3CDTF">2026-02-27T19:02:47Z</dcterms:created>
  <dcterms:modified xsi:type="dcterms:W3CDTF">2026-03-09T18:35:43Z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2026-02-27T00:00:00Z</vt:filetime>
  </property>
  <property fmtid="{D5CDD505-2E9C-101B-9397-08002B2CF9AE}" pid="5" name="Producer">
    <vt:lpwstr>Microsoft® PowerPoint® 2019</vt:lpwstr>
  </property>
</Properties>
</file>